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3" r:id="rId2"/>
    <p:sldId id="271" r:id="rId3"/>
    <p:sldId id="282" r:id="rId4"/>
    <p:sldId id="266" r:id="rId5"/>
    <p:sldId id="272" r:id="rId6"/>
    <p:sldId id="273" r:id="rId7"/>
    <p:sldId id="283" r:id="rId8"/>
    <p:sldId id="276" r:id="rId9"/>
    <p:sldId id="277" r:id="rId10"/>
    <p:sldId id="278" r:id="rId11"/>
    <p:sldId id="279" r:id="rId12"/>
    <p:sldId id="284" r:id="rId13"/>
    <p:sldId id="280" r:id="rId14"/>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6AD822-6C83-4985-AB6C-94B8A01C311A}" v="5" dt="2026-02-25T12:31:51.591"/>
    <p1510:client id="{C518CB3A-14F7-4CC3-AD6B-51942AD8952A}" v="52" dt="2026-02-25T11:42:25.7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0" d="100"/>
          <a:sy n="150" d="100"/>
        </p:scale>
        <p:origin x="654"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40AD-E23E-438A-ABB8-251292829098}" type="datetimeFigureOut">
              <a:rPr lang="nb-NO" smtClean="0"/>
              <a:t>26.02.2026</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787AB1-3489-4EF2-8C04-D42F4FFE8A06}" type="slidenum">
              <a:rPr lang="nb-NO" smtClean="0"/>
              <a:t>‹#›</a:t>
            </a:fld>
            <a:endParaRPr lang="nb-NO"/>
          </a:p>
        </p:txBody>
      </p:sp>
    </p:spTree>
    <p:extLst>
      <p:ext uri="{BB962C8B-B14F-4D97-AF65-F5344CB8AC3E}">
        <p14:creationId xmlns:p14="http://schemas.microsoft.com/office/powerpoint/2010/main" val="1824923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16A0CB6-13E8-46D0-8A11-B77751376CE9}"/>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3E428F31-E224-4B27-8D4B-B089A8169D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4FC719C6-8367-4567-AE89-2964395FC565}"/>
              </a:ext>
            </a:extLst>
          </p:cNvPr>
          <p:cNvSpPr>
            <a:spLocks noGrp="1"/>
          </p:cNvSpPr>
          <p:nvPr>
            <p:ph type="dt" sz="half" idx="10"/>
          </p:nvPr>
        </p:nvSpPr>
        <p:spPr/>
        <p:txBody>
          <a:bodyPr/>
          <a:lstStyle/>
          <a:p>
            <a:fld id="{77A041D1-7822-427B-97AA-82E017ADBCA1}" type="datetimeFigureOut">
              <a:rPr lang="nb-NO" smtClean="0"/>
              <a:t>26.02.2026</a:t>
            </a:fld>
            <a:endParaRPr lang="nb-NO"/>
          </a:p>
        </p:txBody>
      </p:sp>
      <p:sp>
        <p:nvSpPr>
          <p:cNvPr id="5" name="Plassholder for bunntekst 4">
            <a:extLst>
              <a:ext uri="{FF2B5EF4-FFF2-40B4-BE49-F238E27FC236}">
                <a16:creationId xmlns:a16="http://schemas.microsoft.com/office/drawing/2014/main" id="{4A3447F0-B91E-4A4F-82A8-9C1AC79A725F}"/>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96FB2CE9-4413-4F14-8219-057074D44F11}"/>
              </a:ext>
            </a:extLst>
          </p:cNvPr>
          <p:cNvSpPr>
            <a:spLocks noGrp="1"/>
          </p:cNvSpPr>
          <p:nvPr>
            <p:ph type="sldNum" sz="quarter" idx="12"/>
          </p:nvPr>
        </p:nvSpPr>
        <p:spPr/>
        <p:txBody>
          <a:bodyPr/>
          <a:lstStyle/>
          <a:p>
            <a:fld id="{4E061EAE-8E7F-454B-8422-4467BB12059B}" type="slidenum">
              <a:rPr lang="nb-NO" smtClean="0"/>
              <a:t>‹#›</a:t>
            </a:fld>
            <a:endParaRPr lang="nb-NO"/>
          </a:p>
        </p:txBody>
      </p:sp>
    </p:spTree>
    <p:extLst>
      <p:ext uri="{BB962C8B-B14F-4D97-AF65-F5344CB8AC3E}">
        <p14:creationId xmlns:p14="http://schemas.microsoft.com/office/powerpoint/2010/main" val="78537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63A3576-AE19-4864-9516-EB925080E923}"/>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8D20FDBA-91C6-45BE-B2A8-385ABD12A730}"/>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94B0831D-E892-4647-BB0B-8A1F9BC9A5DB}"/>
              </a:ext>
            </a:extLst>
          </p:cNvPr>
          <p:cNvSpPr>
            <a:spLocks noGrp="1"/>
          </p:cNvSpPr>
          <p:nvPr>
            <p:ph type="dt" sz="half" idx="10"/>
          </p:nvPr>
        </p:nvSpPr>
        <p:spPr/>
        <p:txBody>
          <a:bodyPr/>
          <a:lstStyle/>
          <a:p>
            <a:fld id="{77A041D1-7822-427B-97AA-82E017ADBCA1}" type="datetimeFigureOut">
              <a:rPr lang="nb-NO" smtClean="0"/>
              <a:t>26.02.2026</a:t>
            </a:fld>
            <a:endParaRPr lang="nb-NO"/>
          </a:p>
        </p:txBody>
      </p:sp>
      <p:sp>
        <p:nvSpPr>
          <p:cNvPr id="5" name="Plassholder for bunntekst 4">
            <a:extLst>
              <a:ext uri="{FF2B5EF4-FFF2-40B4-BE49-F238E27FC236}">
                <a16:creationId xmlns:a16="http://schemas.microsoft.com/office/drawing/2014/main" id="{93FAFDEA-80E2-492D-AD9E-AD55A5E1A1B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76360D6-D3D3-46B9-AA37-F2A83C22D84B}"/>
              </a:ext>
            </a:extLst>
          </p:cNvPr>
          <p:cNvSpPr>
            <a:spLocks noGrp="1"/>
          </p:cNvSpPr>
          <p:nvPr>
            <p:ph type="sldNum" sz="quarter" idx="12"/>
          </p:nvPr>
        </p:nvSpPr>
        <p:spPr/>
        <p:txBody>
          <a:bodyPr/>
          <a:lstStyle/>
          <a:p>
            <a:fld id="{4E061EAE-8E7F-454B-8422-4467BB12059B}" type="slidenum">
              <a:rPr lang="nb-NO" smtClean="0"/>
              <a:t>‹#›</a:t>
            </a:fld>
            <a:endParaRPr lang="nb-NO"/>
          </a:p>
        </p:txBody>
      </p:sp>
    </p:spTree>
    <p:extLst>
      <p:ext uri="{BB962C8B-B14F-4D97-AF65-F5344CB8AC3E}">
        <p14:creationId xmlns:p14="http://schemas.microsoft.com/office/powerpoint/2010/main" val="252733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058F7CC2-17C1-426D-A33E-331341BC2C62}"/>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DF56CABE-DE7B-403A-B53F-9C0A4C11E8C9}"/>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F413B25C-12E7-4E97-AA5E-6C9819D2D33B}"/>
              </a:ext>
            </a:extLst>
          </p:cNvPr>
          <p:cNvSpPr>
            <a:spLocks noGrp="1"/>
          </p:cNvSpPr>
          <p:nvPr>
            <p:ph type="dt" sz="half" idx="10"/>
          </p:nvPr>
        </p:nvSpPr>
        <p:spPr/>
        <p:txBody>
          <a:bodyPr/>
          <a:lstStyle/>
          <a:p>
            <a:fld id="{77A041D1-7822-427B-97AA-82E017ADBCA1}" type="datetimeFigureOut">
              <a:rPr lang="nb-NO" smtClean="0"/>
              <a:t>26.02.2026</a:t>
            </a:fld>
            <a:endParaRPr lang="nb-NO"/>
          </a:p>
        </p:txBody>
      </p:sp>
      <p:sp>
        <p:nvSpPr>
          <p:cNvPr id="5" name="Plassholder for bunntekst 4">
            <a:extLst>
              <a:ext uri="{FF2B5EF4-FFF2-40B4-BE49-F238E27FC236}">
                <a16:creationId xmlns:a16="http://schemas.microsoft.com/office/drawing/2014/main" id="{EAA2FBD8-E274-4695-8C61-805C027CC0C7}"/>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5F6B2ACB-AC6A-4D63-9C88-3107D0AFF868}"/>
              </a:ext>
            </a:extLst>
          </p:cNvPr>
          <p:cNvSpPr>
            <a:spLocks noGrp="1"/>
          </p:cNvSpPr>
          <p:nvPr>
            <p:ph type="sldNum" sz="quarter" idx="12"/>
          </p:nvPr>
        </p:nvSpPr>
        <p:spPr/>
        <p:txBody>
          <a:bodyPr/>
          <a:lstStyle/>
          <a:p>
            <a:fld id="{4E061EAE-8E7F-454B-8422-4467BB12059B}" type="slidenum">
              <a:rPr lang="nb-NO" smtClean="0"/>
              <a:t>‹#›</a:t>
            </a:fld>
            <a:endParaRPr lang="nb-NO"/>
          </a:p>
        </p:txBody>
      </p:sp>
    </p:spTree>
    <p:extLst>
      <p:ext uri="{BB962C8B-B14F-4D97-AF65-F5344CB8AC3E}">
        <p14:creationId xmlns:p14="http://schemas.microsoft.com/office/powerpoint/2010/main" val="3582641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79ED26F-9931-4F5B-87A7-3D6F37682F8D}"/>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72FF6FB7-3EE9-4907-A68F-8A10130ACA0B}"/>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E91EE501-7D13-4F63-B5FC-139D45DA53CF}"/>
              </a:ext>
            </a:extLst>
          </p:cNvPr>
          <p:cNvSpPr>
            <a:spLocks noGrp="1"/>
          </p:cNvSpPr>
          <p:nvPr>
            <p:ph type="dt" sz="half" idx="10"/>
          </p:nvPr>
        </p:nvSpPr>
        <p:spPr/>
        <p:txBody>
          <a:bodyPr/>
          <a:lstStyle/>
          <a:p>
            <a:fld id="{77A041D1-7822-427B-97AA-82E017ADBCA1}" type="datetimeFigureOut">
              <a:rPr lang="nb-NO" smtClean="0"/>
              <a:t>26.02.2026</a:t>
            </a:fld>
            <a:endParaRPr lang="nb-NO"/>
          </a:p>
        </p:txBody>
      </p:sp>
      <p:sp>
        <p:nvSpPr>
          <p:cNvPr id="5" name="Plassholder for bunntekst 4">
            <a:extLst>
              <a:ext uri="{FF2B5EF4-FFF2-40B4-BE49-F238E27FC236}">
                <a16:creationId xmlns:a16="http://schemas.microsoft.com/office/drawing/2014/main" id="{09D1F70B-8AE8-4E03-896E-EBA9575FF90D}"/>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A1B5CDF3-2701-4769-B61C-FF0DA7D484DA}"/>
              </a:ext>
            </a:extLst>
          </p:cNvPr>
          <p:cNvSpPr>
            <a:spLocks noGrp="1"/>
          </p:cNvSpPr>
          <p:nvPr>
            <p:ph type="sldNum" sz="quarter" idx="12"/>
          </p:nvPr>
        </p:nvSpPr>
        <p:spPr/>
        <p:txBody>
          <a:bodyPr/>
          <a:lstStyle/>
          <a:p>
            <a:fld id="{4E061EAE-8E7F-454B-8422-4467BB12059B}" type="slidenum">
              <a:rPr lang="nb-NO" smtClean="0"/>
              <a:t>‹#›</a:t>
            </a:fld>
            <a:endParaRPr lang="nb-NO"/>
          </a:p>
        </p:txBody>
      </p:sp>
    </p:spTree>
    <p:extLst>
      <p:ext uri="{BB962C8B-B14F-4D97-AF65-F5344CB8AC3E}">
        <p14:creationId xmlns:p14="http://schemas.microsoft.com/office/powerpoint/2010/main" val="138363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5D58950-AEC6-4316-9A48-0C475701CAC9}"/>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33B1CE78-6BE2-4D1A-8B18-E8B52E4AE2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7BAA5E05-A00A-4285-B2D5-9AA0D1B79C07}"/>
              </a:ext>
            </a:extLst>
          </p:cNvPr>
          <p:cNvSpPr>
            <a:spLocks noGrp="1"/>
          </p:cNvSpPr>
          <p:nvPr>
            <p:ph type="dt" sz="half" idx="10"/>
          </p:nvPr>
        </p:nvSpPr>
        <p:spPr/>
        <p:txBody>
          <a:bodyPr/>
          <a:lstStyle/>
          <a:p>
            <a:fld id="{77A041D1-7822-427B-97AA-82E017ADBCA1}" type="datetimeFigureOut">
              <a:rPr lang="nb-NO" smtClean="0"/>
              <a:t>26.02.2026</a:t>
            </a:fld>
            <a:endParaRPr lang="nb-NO"/>
          </a:p>
        </p:txBody>
      </p:sp>
      <p:sp>
        <p:nvSpPr>
          <p:cNvPr id="5" name="Plassholder for bunntekst 4">
            <a:extLst>
              <a:ext uri="{FF2B5EF4-FFF2-40B4-BE49-F238E27FC236}">
                <a16:creationId xmlns:a16="http://schemas.microsoft.com/office/drawing/2014/main" id="{1A95EE83-830F-443C-9DA7-D9B64654D9AB}"/>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6C372E02-4DE8-4F35-9B5F-FFFFC54F1149}"/>
              </a:ext>
            </a:extLst>
          </p:cNvPr>
          <p:cNvSpPr>
            <a:spLocks noGrp="1"/>
          </p:cNvSpPr>
          <p:nvPr>
            <p:ph type="sldNum" sz="quarter" idx="12"/>
          </p:nvPr>
        </p:nvSpPr>
        <p:spPr/>
        <p:txBody>
          <a:bodyPr/>
          <a:lstStyle/>
          <a:p>
            <a:fld id="{4E061EAE-8E7F-454B-8422-4467BB12059B}" type="slidenum">
              <a:rPr lang="nb-NO" smtClean="0"/>
              <a:t>‹#›</a:t>
            </a:fld>
            <a:endParaRPr lang="nb-NO"/>
          </a:p>
        </p:txBody>
      </p:sp>
    </p:spTree>
    <p:extLst>
      <p:ext uri="{BB962C8B-B14F-4D97-AF65-F5344CB8AC3E}">
        <p14:creationId xmlns:p14="http://schemas.microsoft.com/office/powerpoint/2010/main" val="3568447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3041A45-D2B9-40BB-95D6-6991BDC5DC49}"/>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E13D0477-9C99-4E34-9FE6-96CD95E545EB}"/>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FBE576F1-A3D6-4D92-9EB7-083AD5F03563}"/>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FB032D65-51B1-47CF-9B3E-860D438A102B}"/>
              </a:ext>
            </a:extLst>
          </p:cNvPr>
          <p:cNvSpPr>
            <a:spLocks noGrp="1"/>
          </p:cNvSpPr>
          <p:nvPr>
            <p:ph type="dt" sz="half" idx="10"/>
          </p:nvPr>
        </p:nvSpPr>
        <p:spPr/>
        <p:txBody>
          <a:bodyPr/>
          <a:lstStyle/>
          <a:p>
            <a:fld id="{77A041D1-7822-427B-97AA-82E017ADBCA1}" type="datetimeFigureOut">
              <a:rPr lang="nb-NO" smtClean="0"/>
              <a:t>26.02.2026</a:t>
            </a:fld>
            <a:endParaRPr lang="nb-NO"/>
          </a:p>
        </p:txBody>
      </p:sp>
      <p:sp>
        <p:nvSpPr>
          <p:cNvPr id="6" name="Plassholder for bunntekst 5">
            <a:extLst>
              <a:ext uri="{FF2B5EF4-FFF2-40B4-BE49-F238E27FC236}">
                <a16:creationId xmlns:a16="http://schemas.microsoft.com/office/drawing/2014/main" id="{65829B26-5C8A-4930-8E58-0E546EC5C78D}"/>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025E9AF5-E4F1-4580-8F77-4FE477C31D76}"/>
              </a:ext>
            </a:extLst>
          </p:cNvPr>
          <p:cNvSpPr>
            <a:spLocks noGrp="1"/>
          </p:cNvSpPr>
          <p:nvPr>
            <p:ph type="sldNum" sz="quarter" idx="12"/>
          </p:nvPr>
        </p:nvSpPr>
        <p:spPr/>
        <p:txBody>
          <a:bodyPr/>
          <a:lstStyle/>
          <a:p>
            <a:fld id="{4E061EAE-8E7F-454B-8422-4467BB12059B}" type="slidenum">
              <a:rPr lang="nb-NO" smtClean="0"/>
              <a:t>‹#›</a:t>
            </a:fld>
            <a:endParaRPr lang="nb-NO"/>
          </a:p>
        </p:txBody>
      </p:sp>
    </p:spTree>
    <p:extLst>
      <p:ext uri="{BB962C8B-B14F-4D97-AF65-F5344CB8AC3E}">
        <p14:creationId xmlns:p14="http://schemas.microsoft.com/office/powerpoint/2010/main" val="1166268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37FAED5-6996-44C2-812A-5C4ED5879B76}"/>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1F441559-1E71-4987-85A9-A897D8764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0FB704DA-6C78-4C37-B449-4230A6F30286}"/>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2F419189-C505-4FB1-865A-20729E1AF1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AE8CDB11-3B8B-4FF9-BAA1-F28A8F074AF7}"/>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11136840-A422-4259-81B5-A64375210929}"/>
              </a:ext>
            </a:extLst>
          </p:cNvPr>
          <p:cNvSpPr>
            <a:spLocks noGrp="1"/>
          </p:cNvSpPr>
          <p:nvPr>
            <p:ph type="dt" sz="half" idx="10"/>
          </p:nvPr>
        </p:nvSpPr>
        <p:spPr/>
        <p:txBody>
          <a:bodyPr/>
          <a:lstStyle/>
          <a:p>
            <a:fld id="{77A041D1-7822-427B-97AA-82E017ADBCA1}" type="datetimeFigureOut">
              <a:rPr lang="nb-NO" smtClean="0"/>
              <a:t>26.02.2026</a:t>
            </a:fld>
            <a:endParaRPr lang="nb-NO"/>
          </a:p>
        </p:txBody>
      </p:sp>
      <p:sp>
        <p:nvSpPr>
          <p:cNvPr id="8" name="Plassholder for bunntekst 7">
            <a:extLst>
              <a:ext uri="{FF2B5EF4-FFF2-40B4-BE49-F238E27FC236}">
                <a16:creationId xmlns:a16="http://schemas.microsoft.com/office/drawing/2014/main" id="{7B80F7BC-4C7C-4908-B57B-C6384559B2D8}"/>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B4AD48EF-D1F3-4A1F-956A-07CBCCE7ADAE}"/>
              </a:ext>
            </a:extLst>
          </p:cNvPr>
          <p:cNvSpPr>
            <a:spLocks noGrp="1"/>
          </p:cNvSpPr>
          <p:nvPr>
            <p:ph type="sldNum" sz="quarter" idx="12"/>
          </p:nvPr>
        </p:nvSpPr>
        <p:spPr/>
        <p:txBody>
          <a:bodyPr/>
          <a:lstStyle/>
          <a:p>
            <a:fld id="{4E061EAE-8E7F-454B-8422-4467BB12059B}" type="slidenum">
              <a:rPr lang="nb-NO" smtClean="0"/>
              <a:t>‹#›</a:t>
            </a:fld>
            <a:endParaRPr lang="nb-NO"/>
          </a:p>
        </p:txBody>
      </p:sp>
    </p:spTree>
    <p:extLst>
      <p:ext uri="{BB962C8B-B14F-4D97-AF65-F5344CB8AC3E}">
        <p14:creationId xmlns:p14="http://schemas.microsoft.com/office/powerpoint/2010/main" val="1833104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2BE0C13-5330-497A-ACC4-0B59A96C808C}"/>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9BC86486-4D04-449B-B8FF-8829F232FECD}"/>
              </a:ext>
            </a:extLst>
          </p:cNvPr>
          <p:cNvSpPr>
            <a:spLocks noGrp="1"/>
          </p:cNvSpPr>
          <p:nvPr>
            <p:ph type="dt" sz="half" idx="10"/>
          </p:nvPr>
        </p:nvSpPr>
        <p:spPr/>
        <p:txBody>
          <a:bodyPr/>
          <a:lstStyle/>
          <a:p>
            <a:fld id="{77A041D1-7822-427B-97AA-82E017ADBCA1}" type="datetimeFigureOut">
              <a:rPr lang="nb-NO" smtClean="0"/>
              <a:t>26.02.2026</a:t>
            </a:fld>
            <a:endParaRPr lang="nb-NO"/>
          </a:p>
        </p:txBody>
      </p:sp>
      <p:sp>
        <p:nvSpPr>
          <p:cNvPr id="4" name="Plassholder for bunntekst 3">
            <a:extLst>
              <a:ext uri="{FF2B5EF4-FFF2-40B4-BE49-F238E27FC236}">
                <a16:creationId xmlns:a16="http://schemas.microsoft.com/office/drawing/2014/main" id="{77BAB917-3A26-41EC-BAC5-51911718271E}"/>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1FD88290-7FAA-4420-8209-34C10C477015}"/>
              </a:ext>
            </a:extLst>
          </p:cNvPr>
          <p:cNvSpPr>
            <a:spLocks noGrp="1"/>
          </p:cNvSpPr>
          <p:nvPr>
            <p:ph type="sldNum" sz="quarter" idx="12"/>
          </p:nvPr>
        </p:nvSpPr>
        <p:spPr/>
        <p:txBody>
          <a:bodyPr/>
          <a:lstStyle/>
          <a:p>
            <a:fld id="{4E061EAE-8E7F-454B-8422-4467BB12059B}" type="slidenum">
              <a:rPr lang="nb-NO" smtClean="0"/>
              <a:t>‹#›</a:t>
            </a:fld>
            <a:endParaRPr lang="nb-NO"/>
          </a:p>
        </p:txBody>
      </p:sp>
    </p:spTree>
    <p:extLst>
      <p:ext uri="{BB962C8B-B14F-4D97-AF65-F5344CB8AC3E}">
        <p14:creationId xmlns:p14="http://schemas.microsoft.com/office/powerpoint/2010/main" val="194382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BDE3D59C-C2AE-4638-A39E-9B7497FB9847}"/>
              </a:ext>
            </a:extLst>
          </p:cNvPr>
          <p:cNvSpPr>
            <a:spLocks noGrp="1"/>
          </p:cNvSpPr>
          <p:nvPr>
            <p:ph type="dt" sz="half" idx="10"/>
          </p:nvPr>
        </p:nvSpPr>
        <p:spPr/>
        <p:txBody>
          <a:bodyPr/>
          <a:lstStyle/>
          <a:p>
            <a:fld id="{77A041D1-7822-427B-97AA-82E017ADBCA1}" type="datetimeFigureOut">
              <a:rPr lang="nb-NO" smtClean="0"/>
              <a:t>26.02.2026</a:t>
            </a:fld>
            <a:endParaRPr lang="nb-NO"/>
          </a:p>
        </p:txBody>
      </p:sp>
      <p:sp>
        <p:nvSpPr>
          <p:cNvPr id="3" name="Plassholder for bunntekst 2">
            <a:extLst>
              <a:ext uri="{FF2B5EF4-FFF2-40B4-BE49-F238E27FC236}">
                <a16:creationId xmlns:a16="http://schemas.microsoft.com/office/drawing/2014/main" id="{F0C9D1EB-79F7-4D1C-B675-AFB7E0CADED3}"/>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D2B87031-1CE6-43BC-AEE8-03F942714A18}"/>
              </a:ext>
            </a:extLst>
          </p:cNvPr>
          <p:cNvSpPr>
            <a:spLocks noGrp="1"/>
          </p:cNvSpPr>
          <p:nvPr>
            <p:ph type="sldNum" sz="quarter" idx="12"/>
          </p:nvPr>
        </p:nvSpPr>
        <p:spPr/>
        <p:txBody>
          <a:bodyPr/>
          <a:lstStyle/>
          <a:p>
            <a:fld id="{4E061EAE-8E7F-454B-8422-4467BB12059B}" type="slidenum">
              <a:rPr lang="nb-NO" smtClean="0"/>
              <a:t>‹#›</a:t>
            </a:fld>
            <a:endParaRPr lang="nb-NO"/>
          </a:p>
        </p:txBody>
      </p:sp>
    </p:spTree>
    <p:extLst>
      <p:ext uri="{BB962C8B-B14F-4D97-AF65-F5344CB8AC3E}">
        <p14:creationId xmlns:p14="http://schemas.microsoft.com/office/powerpoint/2010/main" val="862398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DB43634-C765-4EFC-82E6-62176DADB3CB}"/>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9B0AEE8A-016C-4D4D-9106-B8F3311D4E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4E30B89D-564D-4643-A371-DB2476ABF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70328C2A-9A6A-473F-AB32-A0541A13AD59}"/>
              </a:ext>
            </a:extLst>
          </p:cNvPr>
          <p:cNvSpPr>
            <a:spLocks noGrp="1"/>
          </p:cNvSpPr>
          <p:nvPr>
            <p:ph type="dt" sz="half" idx="10"/>
          </p:nvPr>
        </p:nvSpPr>
        <p:spPr/>
        <p:txBody>
          <a:bodyPr/>
          <a:lstStyle/>
          <a:p>
            <a:fld id="{77A041D1-7822-427B-97AA-82E017ADBCA1}" type="datetimeFigureOut">
              <a:rPr lang="nb-NO" smtClean="0"/>
              <a:t>26.02.2026</a:t>
            </a:fld>
            <a:endParaRPr lang="nb-NO"/>
          </a:p>
        </p:txBody>
      </p:sp>
      <p:sp>
        <p:nvSpPr>
          <p:cNvPr id="6" name="Plassholder for bunntekst 5">
            <a:extLst>
              <a:ext uri="{FF2B5EF4-FFF2-40B4-BE49-F238E27FC236}">
                <a16:creationId xmlns:a16="http://schemas.microsoft.com/office/drawing/2014/main" id="{AD77DD96-849A-473B-8F06-37AC266BF496}"/>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025AB257-2E24-4DFD-B84E-740A41FB9D09}"/>
              </a:ext>
            </a:extLst>
          </p:cNvPr>
          <p:cNvSpPr>
            <a:spLocks noGrp="1"/>
          </p:cNvSpPr>
          <p:nvPr>
            <p:ph type="sldNum" sz="quarter" idx="12"/>
          </p:nvPr>
        </p:nvSpPr>
        <p:spPr/>
        <p:txBody>
          <a:bodyPr/>
          <a:lstStyle/>
          <a:p>
            <a:fld id="{4E061EAE-8E7F-454B-8422-4467BB12059B}" type="slidenum">
              <a:rPr lang="nb-NO" smtClean="0"/>
              <a:t>‹#›</a:t>
            </a:fld>
            <a:endParaRPr lang="nb-NO"/>
          </a:p>
        </p:txBody>
      </p:sp>
    </p:spTree>
    <p:extLst>
      <p:ext uri="{BB962C8B-B14F-4D97-AF65-F5344CB8AC3E}">
        <p14:creationId xmlns:p14="http://schemas.microsoft.com/office/powerpoint/2010/main" val="4096052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8DDF1DD-2E4C-4D87-BC47-7A38E6B7FADA}"/>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2926A8CF-597D-41ED-BF19-0DC5DE839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
        <p:nvSpPr>
          <p:cNvPr id="4" name="Plassholder for tekst 3">
            <a:extLst>
              <a:ext uri="{FF2B5EF4-FFF2-40B4-BE49-F238E27FC236}">
                <a16:creationId xmlns:a16="http://schemas.microsoft.com/office/drawing/2014/main" id="{18C16660-32C6-4AF5-AF01-29749077BE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598DFD75-4560-4FE2-BBF2-680707C90A3F}"/>
              </a:ext>
            </a:extLst>
          </p:cNvPr>
          <p:cNvSpPr>
            <a:spLocks noGrp="1"/>
          </p:cNvSpPr>
          <p:nvPr>
            <p:ph type="dt" sz="half" idx="10"/>
          </p:nvPr>
        </p:nvSpPr>
        <p:spPr/>
        <p:txBody>
          <a:bodyPr/>
          <a:lstStyle/>
          <a:p>
            <a:fld id="{77A041D1-7822-427B-97AA-82E017ADBCA1}" type="datetimeFigureOut">
              <a:rPr lang="nb-NO" smtClean="0"/>
              <a:t>26.02.2026</a:t>
            </a:fld>
            <a:endParaRPr lang="nb-NO"/>
          </a:p>
        </p:txBody>
      </p:sp>
      <p:sp>
        <p:nvSpPr>
          <p:cNvPr id="6" name="Plassholder for bunntekst 5">
            <a:extLst>
              <a:ext uri="{FF2B5EF4-FFF2-40B4-BE49-F238E27FC236}">
                <a16:creationId xmlns:a16="http://schemas.microsoft.com/office/drawing/2014/main" id="{6E540B31-58A2-4CED-BB76-11DDD48A591F}"/>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DDAD3C90-5996-4EFC-9B5F-4AA11DB5B622}"/>
              </a:ext>
            </a:extLst>
          </p:cNvPr>
          <p:cNvSpPr>
            <a:spLocks noGrp="1"/>
          </p:cNvSpPr>
          <p:nvPr>
            <p:ph type="sldNum" sz="quarter" idx="12"/>
          </p:nvPr>
        </p:nvSpPr>
        <p:spPr/>
        <p:txBody>
          <a:bodyPr/>
          <a:lstStyle/>
          <a:p>
            <a:fld id="{4E061EAE-8E7F-454B-8422-4467BB12059B}" type="slidenum">
              <a:rPr lang="nb-NO" smtClean="0"/>
              <a:t>‹#›</a:t>
            </a:fld>
            <a:endParaRPr lang="nb-NO"/>
          </a:p>
        </p:txBody>
      </p:sp>
    </p:spTree>
    <p:extLst>
      <p:ext uri="{BB962C8B-B14F-4D97-AF65-F5344CB8AC3E}">
        <p14:creationId xmlns:p14="http://schemas.microsoft.com/office/powerpoint/2010/main" val="1911751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A9F946C5-C758-45A7-A517-3E108C9285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605220BF-BFFC-4EF1-936B-C051E05A53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35D0F606-F62B-4CB6-90A2-E3D7819977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041D1-7822-427B-97AA-82E017ADBCA1}" type="datetimeFigureOut">
              <a:rPr lang="nb-NO" smtClean="0"/>
              <a:t>26.02.2026</a:t>
            </a:fld>
            <a:endParaRPr lang="nb-NO"/>
          </a:p>
        </p:txBody>
      </p:sp>
      <p:sp>
        <p:nvSpPr>
          <p:cNvPr id="5" name="Plassholder for bunntekst 4">
            <a:extLst>
              <a:ext uri="{FF2B5EF4-FFF2-40B4-BE49-F238E27FC236}">
                <a16:creationId xmlns:a16="http://schemas.microsoft.com/office/drawing/2014/main" id="{7FA58F70-2B0F-4D3F-8A5D-013982BC8E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D139BEB6-78A2-4145-A80D-2A15D950CC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61EAE-8E7F-454B-8422-4467BB12059B}" type="slidenum">
              <a:rPr lang="nb-NO" smtClean="0"/>
              <a:t>‹#›</a:t>
            </a:fld>
            <a:endParaRPr lang="nb-NO"/>
          </a:p>
        </p:txBody>
      </p:sp>
    </p:spTree>
    <p:extLst>
      <p:ext uri="{BB962C8B-B14F-4D97-AF65-F5344CB8AC3E}">
        <p14:creationId xmlns:p14="http://schemas.microsoft.com/office/powerpoint/2010/main" val="3613054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Oslo Sans Office" panose="02000000000000000000"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slo Sans Offic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slo Sans Office" panose="020000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slo Sans Office" panose="020000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slo Sans Office" panose="020000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slo Sans Office" panose="020000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udir.no/laring-og-trivsel/vurdering/sluttvurdering/standpunktvurdering/" TargetMode="External"/><Relationship Id="rId7" Type="http://schemas.openxmlformats.org/officeDocument/2006/relationships/image" Target="../media/image4.png"/><Relationship Id="rId2" Type="http://schemas.openxmlformats.org/officeDocument/2006/relationships/hyperlink" Target="https://www.oslo.kommune.no/skole-og-utdanning/eksamen-og-elevvurdering/eksamen/" TargetMode="External"/><Relationship Id="rId1" Type="http://schemas.openxmlformats.org/officeDocument/2006/relationships/slideLayout" Target="../slideLayouts/slideLayout2.xml"/><Relationship Id="rId6" Type="http://schemas.openxmlformats.org/officeDocument/2006/relationships/image" Target="../media/image3.emf"/><Relationship Id="rId5" Type="http://schemas.openxmlformats.org/officeDocument/2006/relationships/hyperlink" Target="https://www.oslo.kommune.no/skole-og-utdanning/eksamen-og-elevvurdering/eksamen/sarskilt-tilrettelegging-av-eksamen/" TargetMode="External"/><Relationship Id="rId4" Type="http://schemas.openxmlformats.org/officeDocument/2006/relationships/hyperlink" Target="https://lovdata.no/dokument/SF/forskrift/2024-06-03-900/KAPITTEL_3-2#%C2%A710-7"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ktangel 2"/>
          <p:cNvSpPr/>
          <p:nvPr/>
        </p:nvSpPr>
        <p:spPr>
          <a:xfrm>
            <a:off x="1524000" y="5372100"/>
            <a:ext cx="9144000" cy="14859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a:p>
        </p:txBody>
      </p:sp>
      <p:sp>
        <p:nvSpPr>
          <p:cNvPr id="13" name="Rectangle 6"/>
          <p:cNvSpPr txBox="1">
            <a:spLocks noChangeArrowheads="1"/>
          </p:cNvSpPr>
          <p:nvPr/>
        </p:nvSpPr>
        <p:spPr bwMode="auto">
          <a:xfrm>
            <a:off x="2097608" y="5566924"/>
            <a:ext cx="7747000" cy="520700"/>
          </a:xfrm>
          <a:prstGeom prst="rect">
            <a:avLst/>
          </a:prstGeom>
          <a:noFill/>
          <a:ln w="9525">
            <a:noFill/>
            <a:miter lim="800000"/>
            <a:headEnd/>
            <a:tailEnd/>
          </a:ln>
        </p:spPr>
        <p:txBody>
          <a:bodyPr vert="horz" wrap="square" lIns="91396" tIns="45698" rIns="91396" bIns="45698" numCol="1" rtlCol="0" anchor="t" anchorCtr="0" compatLnSpc="1">
            <a:prstTxWarp prst="textNoShape">
              <a:avLst/>
            </a:prstTxWarp>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r>
              <a:rPr lang="nb-NO" sz="3200">
                <a:solidFill>
                  <a:schemeClr val="bg1"/>
                </a:solidFill>
                <a:latin typeface="Oslo Sans Office" panose="02000000000000000000" pitchFamily="2" charset="0"/>
              </a:rPr>
              <a:t>Foreldremøte vår 2026</a:t>
            </a:r>
          </a:p>
        </p:txBody>
      </p:sp>
      <p:sp>
        <p:nvSpPr>
          <p:cNvPr id="14" name="Rectangle 7"/>
          <p:cNvSpPr txBox="1">
            <a:spLocks noChangeArrowheads="1"/>
          </p:cNvSpPr>
          <p:nvPr/>
        </p:nvSpPr>
        <p:spPr bwMode="auto">
          <a:xfrm>
            <a:off x="2097608" y="6065912"/>
            <a:ext cx="7747000" cy="792088"/>
          </a:xfrm>
          <a:prstGeom prst="rect">
            <a:avLst/>
          </a:prstGeom>
          <a:noFill/>
          <a:ln w="9525">
            <a:noFill/>
            <a:miter lim="800000"/>
            <a:headEnd/>
            <a:tailEnd/>
          </a:ln>
        </p:spPr>
        <p:txBody>
          <a:bodyPr vert="horz" wrap="square" lIns="91396" tIns="45698" rIns="91396" bIns="45698" numCol="1" rtlCol="0" anchor="t" anchorCtr="0" compatLnSpc="1">
            <a:prstTxWarp prst="textNoShape">
              <a:avLst/>
            </a:prstTxWarp>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endParaRPr lang="nb-NO" sz="1800">
              <a:solidFill>
                <a:schemeClr val="bg1"/>
              </a:solidFill>
              <a:latin typeface="Oslo Sans Office" panose="02000000000000000000" pitchFamily="2" charset="0"/>
            </a:endParaRPr>
          </a:p>
        </p:txBody>
      </p:sp>
      <p:pic>
        <p:nvPicPr>
          <p:cNvPr id="2" name="Bilde 1" descr="Granstangen_stortSymbol_sor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1374" y="1561232"/>
            <a:ext cx="7503234" cy="2961803"/>
          </a:xfrm>
          <a:prstGeom prst="rect">
            <a:avLst/>
          </a:prstGeom>
        </p:spPr>
      </p:pic>
      <p:grpSp>
        <p:nvGrpSpPr>
          <p:cNvPr id="4" name="Gruppe 3"/>
          <p:cNvGrpSpPr/>
          <p:nvPr/>
        </p:nvGrpSpPr>
        <p:grpSpPr>
          <a:xfrm>
            <a:off x="1740866" y="-114300"/>
            <a:ext cx="2588680" cy="1545285"/>
            <a:chOff x="216866" y="-114300"/>
            <a:chExt cx="2588680" cy="1545285"/>
          </a:xfrm>
        </p:grpSpPr>
        <p:pic>
          <p:nvPicPr>
            <p:cNvPr id="9" name="Bilde 8"/>
            <p:cNvPicPr>
              <a:picLocks noChangeAspect="1"/>
            </p:cNvPicPr>
            <p:nvPr/>
          </p:nvPicPr>
          <p:blipFill>
            <a:blip r:embed="rId3"/>
            <a:stretch>
              <a:fillRect/>
            </a:stretch>
          </p:blipFill>
          <p:spPr>
            <a:xfrm>
              <a:off x="216866" y="-114300"/>
              <a:ext cx="1561134" cy="1545285"/>
            </a:xfrm>
            <a:prstGeom prst="rect">
              <a:avLst/>
            </a:prstGeom>
          </p:spPr>
        </p:pic>
        <p:sp>
          <p:nvSpPr>
            <p:cNvPr id="10" name="TekstSylinder 9"/>
            <p:cNvSpPr txBox="1"/>
            <p:nvPr/>
          </p:nvSpPr>
          <p:spPr>
            <a:xfrm>
              <a:off x="972033" y="806449"/>
              <a:ext cx="1833513" cy="307777"/>
            </a:xfrm>
            <a:prstGeom prst="rect">
              <a:avLst/>
            </a:prstGeom>
            <a:noFill/>
          </p:spPr>
          <p:txBody>
            <a:bodyPr wrap="square" rtlCol="0">
              <a:spAutoFit/>
            </a:bodyPr>
            <a:lstStyle/>
            <a:p>
              <a:r>
                <a:rPr lang="nb-NO" sz="1400">
                  <a:latin typeface="Oslo Sans Office" panose="02000000000000000000" pitchFamily="2" charset="0"/>
                  <a:cs typeface="Verdana"/>
                </a:rPr>
                <a:t>Granstangen skole</a:t>
              </a:r>
            </a:p>
          </p:txBody>
        </p:sp>
      </p:grpSp>
    </p:spTree>
    <p:extLst>
      <p:ext uri="{BB962C8B-B14F-4D97-AF65-F5344CB8AC3E}">
        <p14:creationId xmlns:p14="http://schemas.microsoft.com/office/powerpoint/2010/main" val="443925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9F14E-C104-4593-559B-BB3E28022808}"/>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8A558941-85F6-8369-C617-6B803C54EFB9}"/>
              </a:ext>
            </a:extLst>
          </p:cNvPr>
          <p:cNvSpPr>
            <a:spLocks noGrp="1"/>
          </p:cNvSpPr>
          <p:nvPr>
            <p:ph type="title"/>
          </p:nvPr>
        </p:nvSpPr>
        <p:spPr/>
        <p:txBody>
          <a:bodyPr/>
          <a:lstStyle/>
          <a:p>
            <a:r>
              <a:rPr lang="nb-NO"/>
              <a:t>Standpunktkarakter</a:t>
            </a:r>
            <a:endParaRPr lang="nb-NO">
              <a:effectLst>
                <a:outerShdw blurRad="38100" dist="38100" dir="2700000" algn="tl">
                  <a:srgbClr val="000000">
                    <a:alpha val="43137"/>
                  </a:srgbClr>
                </a:outerShdw>
              </a:effectLst>
              <a:latin typeface="Oslo Sans Office" panose="02000000000000000000" pitchFamily="2" charset="0"/>
            </a:endParaRPr>
          </a:p>
        </p:txBody>
      </p:sp>
      <p:sp>
        <p:nvSpPr>
          <p:cNvPr id="3" name="Plassholder for innhold 2">
            <a:extLst>
              <a:ext uri="{FF2B5EF4-FFF2-40B4-BE49-F238E27FC236}">
                <a16:creationId xmlns:a16="http://schemas.microsoft.com/office/drawing/2014/main" id="{1B13A6BF-0D23-6C5C-0453-9822AEF39227}"/>
              </a:ext>
            </a:extLst>
          </p:cNvPr>
          <p:cNvSpPr>
            <a:spLocks noGrp="1"/>
          </p:cNvSpPr>
          <p:nvPr>
            <p:ph idx="1"/>
          </p:nvPr>
        </p:nvSpPr>
        <p:spPr>
          <a:xfrm>
            <a:off x="1981200" y="1600201"/>
            <a:ext cx="8229600" cy="4318000"/>
          </a:xfrm>
        </p:spPr>
        <p:txBody>
          <a:bodyPr>
            <a:normAutofit fontScale="92500" lnSpcReduction="10000"/>
          </a:bodyPr>
          <a:lstStyle/>
          <a:p>
            <a:r>
              <a:rPr lang="nb-NO"/>
              <a:t>«Er det mulig å «redde seg inn» på slutten av året?»</a:t>
            </a:r>
          </a:p>
          <a:p>
            <a:pPr lvl="1"/>
            <a:r>
              <a:rPr lang="nb-NO"/>
              <a:t>Standpunktkarakteren settes så sent som mulig. Dermed kan du vise kompetanse helt frem til karakteren settes </a:t>
            </a:r>
          </a:p>
          <a:p>
            <a:r>
              <a:rPr lang="nb-NO"/>
              <a:t>«Den ene læreren gir bedre karakterer enn de andre. Det er urettferdig!»</a:t>
            </a:r>
          </a:p>
          <a:p>
            <a:pPr lvl="1"/>
            <a:r>
              <a:rPr lang="nb-NO"/>
              <a:t>Alle faglærere er en del av et team som sammen jobber med vurderingsarbeidet. Dermed skal elevens kompetanse vurderes likt uansett lærer</a:t>
            </a:r>
          </a:p>
          <a:p>
            <a:r>
              <a:rPr lang="nb-NO"/>
              <a:t>«Jeg ønsker å klage på standpunktkarakteren»</a:t>
            </a:r>
          </a:p>
          <a:p>
            <a:pPr lvl="1"/>
            <a:r>
              <a:rPr lang="nb-NO"/>
              <a:t>Det har alle elever rett til. Neste lysbilde</a:t>
            </a:r>
          </a:p>
          <a:p>
            <a:pPr marL="0" indent="0">
              <a:buNone/>
            </a:pPr>
            <a:endParaRPr lang="nb-NO">
              <a:latin typeface="Oslo Sans Office" panose="02000000000000000000" pitchFamily="2" charset="0"/>
            </a:endParaRPr>
          </a:p>
        </p:txBody>
      </p:sp>
      <p:pic>
        <p:nvPicPr>
          <p:cNvPr id="7" name="Bilde 6" descr="Granstangen_liteSymbol_sort.eps">
            <a:extLst>
              <a:ext uri="{FF2B5EF4-FFF2-40B4-BE49-F238E27FC236}">
                <a16:creationId xmlns:a16="http://schemas.microsoft.com/office/drawing/2014/main" id="{54E49E27-29EE-CF79-C9C9-7057B8041A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6200" y="6043564"/>
            <a:ext cx="2314600" cy="660449"/>
          </a:xfrm>
          <a:prstGeom prst="rect">
            <a:avLst/>
          </a:prstGeom>
        </p:spPr>
      </p:pic>
      <p:pic>
        <p:nvPicPr>
          <p:cNvPr id="8" name="Bilde 7">
            <a:extLst>
              <a:ext uri="{FF2B5EF4-FFF2-40B4-BE49-F238E27FC236}">
                <a16:creationId xmlns:a16="http://schemas.microsoft.com/office/drawing/2014/main" id="{A91FEBAC-97D9-9D52-E9E6-2EE79C23A6B8}"/>
              </a:ext>
            </a:extLst>
          </p:cNvPr>
          <p:cNvPicPr>
            <a:picLocks noChangeAspect="1"/>
          </p:cNvPicPr>
          <p:nvPr/>
        </p:nvPicPr>
        <p:blipFill>
          <a:blip r:embed="rId3"/>
          <a:stretch>
            <a:fillRect/>
          </a:stretch>
        </p:blipFill>
        <p:spPr>
          <a:xfrm>
            <a:off x="1981201" y="5918202"/>
            <a:ext cx="952499" cy="941337"/>
          </a:xfrm>
          <a:prstGeom prst="rect">
            <a:avLst/>
          </a:prstGeom>
        </p:spPr>
      </p:pic>
    </p:spTree>
    <p:extLst>
      <p:ext uri="{BB962C8B-B14F-4D97-AF65-F5344CB8AC3E}">
        <p14:creationId xmlns:p14="http://schemas.microsoft.com/office/powerpoint/2010/main" val="2930183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7C1B9-6E1D-45D0-5ADF-D3E675B5971F}"/>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6BA1332A-EF62-F6AF-EDBB-A767100E17F5}"/>
              </a:ext>
            </a:extLst>
          </p:cNvPr>
          <p:cNvSpPr>
            <a:spLocks noGrp="1"/>
          </p:cNvSpPr>
          <p:nvPr>
            <p:ph type="title"/>
          </p:nvPr>
        </p:nvSpPr>
        <p:spPr/>
        <p:txBody>
          <a:bodyPr/>
          <a:lstStyle/>
          <a:p>
            <a:r>
              <a:rPr lang="nb-NO"/>
              <a:t>Standpunktkarakter - klage</a:t>
            </a:r>
            <a:endParaRPr lang="nb-NO">
              <a:effectLst>
                <a:outerShdw blurRad="38100" dist="38100" dir="2700000" algn="tl">
                  <a:srgbClr val="000000">
                    <a:alpha val="43137"/>
                  </a:srgbClr>
                </a:outerShdw>
              </a:effectLst>
              <a:latin typeface="Oslo Sans Office" panose="02000000000000000000" pitchFamily="2" charset="0"/>
            </a:endParaRPr>
          </a:p>
        </p:txBody>
      </p:sp>
      <p:sp>
        <p:nvSpPr>
          <p:cNvPr id="3" name="Plassholder for innhold 2">
            <a:extLst>
              <a:ext uri="{FF2B5EF4-FFF2-40B4-BE49-F238E27FC236}">
                <a16:creationId xmlns:a16="http://schemas.microsoft.com/office/drawing/2014/main" id="{3B5D21C6-E532-A4C7-EBE6-CE64E15A625F}"/>
              </a:ext>
            </a:extLst>
          </p:cNvPr>
          <p:cNvSpPr>
            <a:spLocks noGrp="1"/>
          </p:cNvSpPr>
          <p:nvPr>
            <p:ph idx="1"/>
          </p:nvPr>
        </p:nvSpPr>
        <p:spPr>
          <a:xfrm>
            <a:off x="1981200" y="1600201"/>
            <a:ext cx="8229600" cy="4318000"/>
          </a:xfrm>
        </p:spPr>
        <p:txBody>
          <a:bodyPr>
            <a:normAutofit fontScale="77500" lnSpcReduction="20000"/>
          </a:bodyPr>
          <a:lstStyle/>
          <a:p>
            <a:r>
              <a:rPr lang="nb-NO" dirty="0">
                <a:latin typeface="Oslo Sans Office" panose="02000000000000000000" pitchFamily="2" charset="0"/>
              </a:rPr>
              <a:t>Frist: 10 dager etter du får vite karakteren</a:t>
            </a:r>
          </a:p>
          <a:p>
            <a:pPr marL="0" indent="0">
              <a:buNone/>
            </a:pPr>
            <a:r>
              <a:rPr lang="nb-NO" dirty="0"/>
              <a:t>Hvordan: </a:t>
            </a:r>
          </a:p>
          <a:p>
            <a:r>
              <a:rPr lang="nb-NO" dirty="0"/>
              <a:t>Før du bestemmer deg for om du vil klage, skal du ta kontakt med skolen og få en begrunnelse for karakteren din</a:t>
            </a:r>
          </a:p>
          <a:p>
            <a:r>
              <a:rPr lang="nb-NO" dirty="0"/>
              <a:t>Dersom du bestemmer deg for å klage må du underskrive klagen, og det må stå i klagen hva du ønsker å klage på.</a:t>
            </a:r>
          </a:p>
          <a:p>
            <a:pPr marL="0" indent="0">
              <a:buNone/>
            </a:pPr>
            <a:r>
              <a:rPr lang="nb-NO" dirty="0"/>
              <a:t>Hva skjer videre: </a:t>
            </a:r>
          </a:p>
          <a:p>
            <a:r>
              <a:rPr lang="nb-NO" dirty="0"/>
              <a:t>Klageinstansen vurderer om gjeldende forutsetninger for karakterfastsetting er fulgt</a:t>
            </a:r>
          </a:p>
          <a:p>
            <a:r>
              <a:rPr lang="nb-NO" dirty="0"/>
              <a:t>Dersom klager får medhold, sendes saken tilbake til skolen. Rektor og faglærer gjør en ny vurdering. Rektor fastsetter ny karakter. Avgjørelsen er endelig. Dersom klager ikke får medhold, blir karakteren stående.</a:t>
            </a:r>
          </a:p>
          <a:p>
            <a:endParaRPr lang="nb-NO" dirty="0">
              <a:latin typeface="Oslo Sans Office" panose="02000000000000000000" pitchFamily="2" charset="0"/>
            </a:endParaRPr>
          </a:p>
        </p:txBody>
      </p:sp>
      <p:pic>
        <p:nvPicPr>
          <p:cNvPr id="7" name="Bilde 6" descr="Granstangen_liteSymbol_sort.eps">
            <a:extLst>
              <a:ext uri="{FF2B5EF4-FFF2-40B4-BE49-F238E27FC236}">
                <a16:creationId xmlns:a16="http://schemas.microsoft.com/office/drawing/2014/main" id="{BBC2B070-EDCC-770F-2FFC-039698A003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6200" y="6043564"/>
            <a:ext cx="2314600" cy="660449"/>
          </a:xfrm>
          <a:prstGeom prst="rect">
            <a:avLst/>
          </a:prstGeom>
        </p:spPr>
      </p:pic>
      <p:pic>
        <p:nvPicPr>
          <p:cNvPr id="8" name="Bilde 7">
            <a:extLst>
              <a:ext uri="{FF2B5EF4-FFF2-40B4-BE49-F238E27FC236}">
                <a16:creationId xmlns:a16="http://schemas.microsoft.com/office/drawing/2014/main" id="{2D2287C0-1B2E-C81B-CF62-8771920BBB17}"/>
              </a:ext>
            </a:extLst>
          </p:cNvPr>
          <p:cNvPicPr>
            <a:picLocks noChangeAspect="1"/>
          </p:cNvPicPr>
          <p:nvPr/>
        </p:nvPicPr>
        <p:blipFill>
          <a:blip r:embed="rId3"/>
          <a:stretch>
            <a:fillRect/>
          </a:stretch>
        </p:blipFill>
        <p:spPr>
          <a:xfrm>
            <a:off x="1981201" y="5918202"/>
            <a:ext cx="952499" cy="941337"/>
          </a:xfrm>
          <a:prstGeom prst="rect">
            <a:avLst/>
          </a:prstGeom>
        </p:spPr>
      </p:pic>
      <p:sp>
        <p:nvSpPr>
          <p:cNvPr id="4" name="Rektangel 3">
            <a:extLst>
              <a:ext uri="{FF2B5EF4-FFF2-40B4-BE49-F238E27FC236}">
                <a16:creationId xmlns:a16="http://schemas.microsoft.com/office/drawing/2014/main" id="{29A3D035-3DCB-E076-EA03-80B49C153AFD}"/>
              </a:ext>
            </a:extLst>
          </p:cNvPr>
          <p:cNvSpPr/>
          <p:nvPr/>
        </p:nvSpPr>
        <p:spPr>
          <a:xfrm>
            <a:off x="8343043" y="314325"/>
            <a:ext cx="3848957" cy="167787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b-NO"/>
              <a:t>Viktig: Klage på eksamen og standpunktkarakter kan føre til at karakteren blir lavere enn opprinnelig. </a:t>
            </a:r>
            <a:br>
              <a:rPr lang="nb-NO"/>
            </a:br>
            <a:r>
              <a:rPr lang="nb-NO"/>
              <a:t>Viktig 2: Å behandle klager for lærerne er omfattende arbeid. Ta en grundig vurdering før dere klager</a:t>
            </a:r>
          </a:p>
        </p:txBody>
      </p:sp>
    </p:spTree>
    <p:extLst>
      <p:ext uri="{BB962C8B-B14F-4D97-AF65-F5344CB8AC3E}">
        <p14:creationId xmlns:p14="http://schemas.microsoft.com/office/powerpoint/2010/main" val="3560221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19F64-F9CF-B445-C77F-7A882AB0F9C5}"/>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1BBA0C53-88B3-B05A-933E-548DA1FD2DC5}"/>
              </a:ext>
            </a:extLst>
          </p:cNvPr>
          <p:cNvSpPr>
            <a:spLocks noGrp="1"/>
          </p:cNvSpPr>
          <p:nvPr>
            <p:ph type="title"/>
          </p:nvPr>
        </p:nvSpPr>
        <p:spPr/>
        <p:txBody>
          <a:bodyPr/>
          <a:lstStyle/>
          <a:p>
            <a:r>
              <a:rPr lang="nb-NO"/>
              <a:t>Standpunktkarakter - klage</a:t>
            </a:r>
            <a:endParaRPr lang="nb-NO">
              <a:effectLst>
                <a:outerShdw blurRad="38100" dist="38100" dir="2700000" algn="tl">
                  <a:srgbClr val="000000">
                    <a:alpha val="43137"/>
                  </a:srgbClr>
                </a:outerShdw>
              </a:effectLst>
              <a:latin typeface="Oslo Sans Office" panose="02000000000000000000" pitchFamily="2" charset="0"/>
            </a:endParaRPr>
          </a:p>
        </p:txBody>
      </p:sp>
      <p:sp>
        <p:nvSpPr>
          <p:cNvPr id="3" name="Plassholder for innhold 2">
            <a:extLst>
              <a:ext uri="{FF2B5EF4-FFF2-40B4-BE49-F238E27FC236}">
                <a16:creationId xmlns:a16="http://schemas.microsoft.com/office/drawing/2014/main" id="{9AEA1E35-5760-D156-3928-2BE9A1157B69}"/>
              </a:ext>
            </a:extLst>
          </p:cNvPr>
          <p:cNvSpPr>
            <a:spLocks noGrp="1"/>
          </p:cNvSpPr>
          <p:nvPr>
            <p:ph idx="1"/>
          </p:nvPr>
        </p:nvSpPr>
        <p:spPr>
          <a:xfrm>
            <a:off x="1981200" y="1600201"/>
            <a:ext cx="8229600" cy="4318000"/>
          </a:xfrm>
        </p:spPr>
        <p:txBody>
          <a:bodyPr>
            <a:normAutofit/>
          </a:bodyPr>
          <a:lstStyle/>
          <a:p>
            <a:r>
              <a:rPr lang="nb-NO" dirty="0">
                <a:latin typeface="Oslo Sans Office" panose="02000000000000000000" pitchFamily="2" charset="0"/>
              </a:rPr>
              <a:t>Når det gjelder standpunktkarakter i grunnskolen, kan man klage på saksbehandlingen, ikke på lærerens faglige skjønn.</a:t>
            </a:r>
          </a:p>
          <a:p>
            <a:pPr marL="514350" indent="-514350">
              <a:buFont typeface="+mj-lt"/>
              <a:buAutoNum type="arabicPeriod"/>
            </a:pPr>
            <a:r>
              <a:rPr lang="nb-NO" dirty="0">
                <a:latin typeface="Oslo Sans Office" panose="02000000000000000000" pitchFamily="2" charset="0"/>
              </a:rPr>
              <a:t>Karakteren </a:t>
            </a:r>
            <a:r>
              <a:rPr lang="nb-NO" dirty="0"/>
              <a:t>bygger ikke på kompetansemålene</a:t>
            </a:r>
          </a:p>
          <a:p>
            <a:pPr marL="514350" indent="-514350">
              <a:buFont typeface="+mj-lt"/>
              <a:buAutoNum type="arabicPeriod"/>
            </a:pPr>
            <a:r>
              <a:rPr lang="nb-NO" dirty="0">
                <a:latin typeface="Oslo Sans Office" panose="02000000000000000000" pitchFamily="2" charset="0"/>
              </a:rPr>
              <a:t>E</a:t>
            </a:r>
            <a:r>
              <a:rPr lang="nb-NO" dirty="0"/>
              <a:t>leven har ikke fått underveisvurdering</a:t>
            </a:r>
          </a:p>
          <a:p>
            <a:pPr marL="514350" indent="-514350">
              <a:buFont typeface="+mj-lt"/>
              <a:buAutoNum type="arabicPeriod"/>
            </a:pPr>
            <a:r>
              <a:rPr lang="nb-NO" dirty="0">
                <a:latin typeface="Oslo Sans Office" panose="02000000000000000000" pitchFamily="2" charset="0"/>
              </a:rPr>
              <a:t>Varslingsplikten er ikke fulgt</a:t>
            </a:r>
          </a:p>
          <a:p>
            <a:pPr marL="514350" indent="-514350">
              <a:buFont typeface="+mj-lt"/>
              <a:buAutoNum type="arabicPeriod"/>
            </a:pPr>
            <a:r>
              <a:rPr lang="nb-NO" dirty="0"/>
              <a:t>Manglende vurderingsgrunnlag</a:t>
            </a:r>
            <a:endParaRPr lang="nb-NO" dirty="0">
              <a:latin typeface="Oslo Sans Office" panose="02000000000000000000" pitchFamily="2" charset="0"/>
            </a:endParaRPr>
          </a:p>
          <a:p>
            <a:pPr lvl="1"/>
            <a:endParaRPr lang="nb-NO" dirty="0">
              <a:latin typeface="Oslo Sans Office" panose="02000000000000000000" pitchFamily="2" charset="0"/>
            </a:endParaRPr>
          </a:p>
        </p:txBody>
      </p:sp>
      <p:pic>
        <p:nvPicPr>
          <p:cNvPr id="7" name="Bilde 6" descr="Granstangen_liteSymbol_sort.eps">
            <a:extLst>
              <a:ext uri="{FF2B5EF4-FFF2-40B4-BE49-F238E27FC236}">
                <a16:creationId xmlns:a16="http://schemas.microsoft.com/office/drawing/2014/main" id="{B04955DC-C0C2-6DF8-7156-1436E7F5C1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6200" y="6043564"/>
            <a:ext cx="2314600" cy="660449"/>
          </a:xfrm>
          <a:prstGeom prst="rect">
            <a:avLst/>
          </a:prstGeom>
        </p:spPr>
      </p:pic>
      <p:pic>
        <p:nvPicPr>
          <p:cNvPr id="8" name="Bilde 7">
            <a:extLst>
              <a:ext uri="{FF2B5EF4-FFF2-40B4-BE49-F238E27FC236}">
                <a16:creationId xmlns:a16="http://schemas.microsoft.com/office/drawing/2014/main" id="{08E895F6-E8A3-BE04-2726-040DDE74EBCC}"/>
              </a:ext>
            </a:extLst>
          </p:cNvPr>
          <p:cNvPicPr>
            <a:picLocks noChangeAspect="1"/>
          </p:cNvPicPr>
          <p:nvPr/>
        </p:nvPicPr>
        <p:blipFill>
          <a:blip r:embed="rId3"/>
          <a:stretch>
            <a:fillRect/>
          </a:stretch>
        </p:blipFill>
        <p:spPr>
          <a:xfrm>
            <a:off x="1981201" y="5918202"/>
            <a:ext cx="952499" cy="941337"/>
          </a:xfrm>
          <a:prstGeom prst="rect">
            <a:avLst/>
          </a:prstGeom>
        </p:spPr>
      </p:pic>
    </p:spTree>
    <p:extLst>
      <p:ext uri="{BB962C8B-B14F-4D97-AF65-F5344CB8AC3E}">
        <p14:creationId xmlns:p14="http://schemas.microsoft.com/office/powerpoint/2010/main" val="2757954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2D0D1-2AD0-08D3-BA49-3E76F50AECAA}"/>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40489812-96AE-922B-097F-0C342CC90312}"/>
              </a:ext>
            </a:extLst>
          </p:cNvPr>
          <p:cNvSpPr>
            <a:spLocks noGrp="1"/>
          </p:cNvSpPr>
          <p:nvPr>
            <p:ph type="title"/>
          </p:nvPr>
        </p:nvSpPr>
        <p:spPr/>
        <p:txBody>
          <a:bodyPr/>
          <a:lstStyle/>
          <a:p>
            <a:r>
              <a:rPr lang="nb-NO">
                <a:effectLst>
                  <a:outerShdw blurRad="38100" dist="38100" dir="2700000" algn="tl">
                    <a:srgbClr val="000000">
                      <a:alpha val="43137"/>
                    </a:srgbClr>
                  </a:outerShdw>
                </a:effectLst>
                <a:latin typeface="Oslo Sans Office" panose="02000000000000000000" pitchFamily="2" charset="0"/>
              </a:rPr>
              <a:t>Spørsmål?</a:t>
            </a:r>
          </a:p>
        </p:txBody>
      </p:sp>
      <p:sp>
        <p:nvSpPr>
          <p:cNvPr id="3" name="Plassholder for innhold 2">
            <a:extLst>
              <a:ext uri="{FF2B5EF4-FFF2-40B4-BE49-F238E27FC236}">
                <a16:creationId xmlns:a16="http://schemas.microsoft.com/office/drawing/2014/main" id="{0B024535-3ED0-724B-83F7-376461C8490B}"/>
              </a:ext>
            </a:extLst>
          </p:cNvPr>
          <p:cNvSpPr>
            <a:spLocks noGrp="1"/>
          </p:cNvSpPr>
          <p:nvPr>
            <p:ph idx="1"/>
          </p:nvPr>
        </p:nvSpPr>
        <p:spPr>
          <a:xfrm>
            <a:off x="1981200" y="1600201"/>
            <a:ext cx="8229600" cy="4318000"/>
          </a:xfrm>
        </p:spPr>
        <p:txBody>
          <a:bodyPr>
            <a:normAutofit fontScale="92500" lnSpcReduction="20000"/>
          </a:bodyPr>
          <a:lstStyle/>
          <a:p>
            <a:r>
              <a:rPr lang="nb-NO" dirty="0">
                <a:hlinkClick r:id="rId2"/>
              </a:rPr>
              <a:t>https://www.oslo.kommune.no/skole-og-utdanning/eksamen-og-elevvurdering/eksamen/</a:t>
            </a:r>
            <a:endParaRPr lang="nb-NO" dirty="0"/>
          </a:p>
          <a:p>
            <a:r>
              <a:rPr lang="nb-NO" dirty="0">
                <a:hlinkClick r:id="rId3"/>
              </a:rPr>
              <a:t>https://www.udir.no/laring-og-trivsel/vurdering/sluttvurdering/standpunktvurdering/</a:t>
            </a:r>
            <a:endParaRPr lang="nb-NO" dirty="0"/>
          </a:p>
          <a:p>
            <a:r>
              <a:rPr lang="nb-NO" dirty="0">
                <a:hlinkClick r:id="rId4"/>
              </a:rPr>
              <a:t>https://lovdata.no/dokument/SF/forskrift/2024-06-03-900/KAPITTEL_3-2#%C2%A710-7</a:t>
            </a:r>
            <a:endParaRPr lang="nb-NO" dirty="0"/>
          </a:p>
          <a:p>
            <a:r>
              <a:rPr lang="nb-NO" dirty="0"/>
              <a:t>OBS: Tilrettelegging av eksamen – melding inn så fort som mulig</a:t>
            </a:r>
          </a:p>
          <a:p>
            <a:pPr lvl="1"/>
            <a:r>
              <a:rPr lang="nb-NO" dirty="0">
                <a:hlinkClick r:id="rId5"/>
              </a:rPr>
              <a:t>https://www.oslo.kommune.no/skole-og-utdanning/eksamen-og-elevvurdering/eksamen/sarskilt-tilrettelegging-av-eksamen/</a:t>
            </a:r>
            <a:endParaRPr lang="nb-NO" dirty="0"/>
          </a:p>
          <a:p>
            <a:endParaRPr lang="nb-NO" dirty="0">
              <a:latin typeface="Oslo Sans Office" panose="02000000000000000000" pitchFamily="2" charset="0"/>
            </a:endParaRPr>
          </a:p>
        </p:txBody>
      </p:sp>
      <p:pic>
        <p:nvPicPr>
          <p:cNvPr id="7" name="Bilde 6" descr="Granstangen_liteSymbol_sort.eps">
            <a:extLst>
              <a:ext uri="{FF2B5EF4-FFF2-40B4-BE49-F238E27FC236}">
                <a16:creationId xmlns:a16="http://schemas.microsoft.com/office/drawing/2014/main" id="{AC9510AF-BBD9-350D-88AA-365737AE9BB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896200" y="6043564"/>
            <a:ext cx="2314600" cy="660449"/>
          </a:xfrm>
          <a:prstGeom prst="rect">
            <a:avLst/>
          </a:prstGeom>
        </p:spPr>
      </p:pic>
      <p:pic>
        <p:nvPicPr>
          <p:cNvPr id="8" name="Bilde 7">
            <a:extLst>
              <a:ext uri="{FF2B5EF4-FFF2-40B4-BE49-F238E27FC236}">
                <a16:creationId xmlns:a16="http://schemas.microsoft.com/office/drawing/2014/main" id="{7C70A459-8C38-7043-12AF-54B7B0237458}"/>
              </a:ext>
            </a:extLst>
          </p:cNvPr>
          <p:cNvPicPr>
            <a:picLocks noChangeAspect="1"/>
          </p:cNvPicPr>
          <p:nvPr/>
        </p:nvPicPr>
        <p:blipFill>
          <a:blip r:embed="rId7"/>
          <a:stretch>
            <a:fillRect/>
          </a:stretch>
        </p:blipFill>
        <p:spPr>
          <a:xfrm>
            <a:off x="1981201" y="5918202"/>
            <a:ext cx="952499" cy="941337"/>
          </a:xfrm>
          <a:prstGeom prst="rect">
            <a:avLst/>
          </a:prstGeom>
        </p:spPr>
      </p:pic>
    </p:spTree>
    <p:extLst>
      <p:ext uri="{BB962C8B-B14F-4D97-AF65-F5344CB8AC3E}">
        <p14:creationId xmlns:p14="http://schemas.microsoft.com/office/powerpoint/2010/main" val="1142033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0F67D-58B5-2A85-21A5-BF142F392165}"/>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F10DB2A6-B60A-1132-A0F6-0D7BDBA81D5D}"/>
              </a:ext>
            </a:extLst>
          </p:cNvPr>
          <p:cNvSpPr>
            <a:spLocks noGrp="1"/>
          </p:cNvSpPr>
          <p:nvPr>
            <p:ph type="title"/>
          </p:nvPr>
        </p:nvSpPr>
        <p:spPr/>
        <p:txBody>
          <a:bodyPr/>
          <a:lstStyle/>
          <a:p>
            <a:r>
              <a:rPr lang="nb-NO"/>
              <a:t>Agenda</a:t>
            </a:r>
            <a:endParaRPr lang="nb-NO">
              <a:effectLst>
                <a:outerShdw blurRad="38100" dist="38100" dir="2700000" algn="tl">
                  <a:srgbClr val="000000">
                    <a:alpha val="43137"/>
                  </a:srgbClr>
                </a:outerShdw>
              </a:effectLst>
              <a:latin typeface="Oslo Sans Office" panose="02000000000000000000" pitchFamily="2" charset="0"/>
            </a:endParaRPr>
          </a:p>
        </p:txBody>
      </p:sp>
      <p:sp>
        <p:nvSpPr>
          <p:cNvPr id="3" name="Plassholder for innhold 2">
            <a:extLst>
              <a:ext uri="{FF2B5EF4-FFF2-40B4-BE49-F238E27FC236}">
                <a16:creationId xmlns:a16="http://schemas.microsoft.com/office/drawing/2014/main" id="{66D0DA1D-E6F3-72D5-3692-4B73EE6F5722}"/>
              </a:ext>
            </a:extLst>
          </p:cNvPr>
          <p:cNvSpPr>
            <a:spLocks noGrp="1"/>
          </p:cNvSpPr>
          <p:nvPr>
            <p:ph idx="1"/>
          </p:nvPr>
        </p:nvSpPr>
        <p:spPr>
          <a:xfrm>
            <a:off x="1981200" y="1600201"/>
            <a:ext cx="8229600" cy="4318000"/>
          </a:xfrm>
        </p:spPr>
        <p:txBody>
          <a:bodyPr/>
          <a:lstStyle/>
          <a:p>
            <a:r>
              <a:rPr lang="nb-NO"/>
              <a:t>Siste innspurt 10.trinn + ballet</a:t>
            </a:r>
          </a:p>
          <a:p>
            <a:r>
              <a:rPr lang="nb-NO"/>
              <a:t>Eksamen</a:t>
            </a:r>
          </a:p>
          <a:p>
            <a:r>
              <a:rPr lang="nb-NO"/>
              <a:t>Standpunktvurdering</a:t>
            </a:r>
          </a:p>
          <a:p>
            <a:r>
              <a:rPr lang="nb-NO"/>
              <a:t>Klager</a:t>
            </a:r>
          </a:p>
          <a:p>
            <a:endParaRPr lang="nb-NO">
              <a:latin typeface="Oslo Sans Office" panose="02000000000000000000" pitchFamily="2" charset="0"/>
            </a:endParaRPr>
          </a:p>
        </p:txBody>
      </p:sp>
      <p:pic>
        <p:nvPicPr>
          <p:cNvPr id="7" name="Bilde 6" descr="Granstangen_liteSymbol_sort.eps">
            <a:extLst>
              <a:ext uri="{FF2B5EF4-FFF2-40B4-BE49-F238E27FC236}">
                <a16:creationId xmlns:a16="http://schemas.microsoft.com/office/drawing/2014/main" id="{C2DC7CBE-8773-31ED-8FC4-715DB3F26F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6200" y="6043564"/>
            <a:ext cx="2314600" cy="660449"/>
          </a:xfrm>
          <a:prstGeom prst="rect">
            <a:avLst/>
          </a:prstGeom>
        </p:spPr>
      </p:pic>
      <p:pic>
        <p:nvPicPr>
          <p:cNvPr id="8" name="Bilde 7">
            <a:extLst>
              <a:ext uri="{FF2B5EF4-FFF2-40B4-BE49-F238E27FC236}">
                <a16:creationId xmlns:a16="http://schemas.microsoft.com/office/drawing/2014/main" id="{3CC6CDA4-536C-47AB-9F0A-520ED06B4839}"/>
              </a:ext>
            </a:extLst>
          </p:cNvPr>
          <p:cNvPicPr>
            <a:picLocks noChangeAspect="1"/>
          </p:cNvPicPr>
          <p:nvPr/>
        </p:nvPicPr>
        <p:blipFill>
          <a:blip r:embed="rId3"/>
          <a:stretch>
            <a:fillRect/>
          </a:stretch>
        </p:blipFill>
        <p:spPr>
          <a:xfrm>
            <a:off x="1981201" y="5918202"/>
            <a:ext cx="952499" cy="941337"/>
          </a:xfrm>
          <a:prstGeom prst="rect">
            <a:avLst/>
          </a:prstGeom>
        </p:spPr>
      </p:pic>
    </p:spTree>
    <p:extLst>
      <p:ext uri="{BB962C8B-B14F-4D97-AF65-F5344CB8AC3E}">
        <p14:creationId xmlns:p14="http://schemas.microsoft.com/office/powerpoint/2010/main" val="2185055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3E0AE-0182-CC2A-D3F8-3F53BD38B219}"/>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6816EAC1-EC8A-1942-D28C-21C55936675C}"/>
              </a:ext>
            </a:extLst>
          </p:cNvPr>
          <p:cNvSpPr>
            <a:spLocks noGrp="1"/>
          </p:cNvSpPr>
          <p:nvPr>
            <p:ph type="title"/>
          </p:nvPr>
        </p:nvSpPr>
        <p:spPr/>
        <p:txBody>
          <a:bodyPr/>
          <a:lstStyle/>
          <a:p>
            <a:r>
              <a:rPr lang="nb-NO"/>
              <a:t>Skoleball og vitnemålsutdeling</a:t>
            </a:r>
            <a:endParaRPr lang="nb-NO">
              <a:effectLst>
                <a:outerShdw blurRad="38100" dist="38100" dir="2700000" algn="tl">
                  <a:srgbClr val="000000">
                    <a:alpha val="43137"/>
                  </a:srgbClr>
                </a:outerShdw>
              </a:effectLst>
              <a:latin typeface="Oslo Sans Office" panose="02000000000000000000" pitchFamily="2" charset="0"/>
            </a:endParaRPr>
          </a:p>
        </p:txBody>
      </p:sp>
      <p:sp>
        <p:nvSpPr>
          <p:cNvPr id="3" name="Plassholder for innhold 2">
            <a:extLst>
              <a:ext uri="{FF2B5EF4-FFF2-40B4-BE49-F238E27FC236}">
                <a16:creationId xmlns:a16="http://schemas.microsoft.com/office/drawing/2014/main" id="{A5A8FECA-7E12-A73C-9F93-944F6D792836}"/>
              </a:ext>
            </a:extLst>
          </p:cNvPr>
          <p:cNvSpPr>
            <a:spLocks noGrp="1"/>
          </p:cNvSpPr>
          <p:nvPr>
            <p:ph idx="1"/>
          </p:nvPr>
        </p:nvSpPr>
        <p:spPr>
          <a:xfrm>
            <a:off x="1981200" y="1630181"/>
            <a:ext cx="8229600" cy="4318000"/>
          </a:xfrm>
        </p:spPr>
        <p:txBody>
          <a:bodyPr/>
          <a:lstStyle/>
          <a:p>
            <a:r>
              <a:rPr lang="nb-NO"/>
              <a:t>Tusen takk til alle som hjalp til med skoleballet. Det ble en kjempesuksess!</a:t>
            </a:r>
          </a:p>
          <a:p>
            <a:r>
              <a:rPr lang="nb-NO"/>
              <a:t>Vitnemålsutdelingen er torsdag 18.juni</a:t>
            </a:r>
          </a:p>
          <a:p>
            <a:pPr lvl="1"/>
            <a:r>
              <a:rPr lang="nb-NO"/>
              <a:t>Oppmøte i klasserommet 17:30</a:t>
            </a:r>
          </a:p>
          <a:p>
            <a:pPr lvl="1"/>
            <a:r>
              <a:rPr lang="nb-NO"/>
              <a:t>Elevene er ikke på skolen på fredag</a:t>
            </a:r>
          </a:p>
          <a:p>
            <a:endParaRPr lang="nb-NO">
              <a:latin typeface="Oslo Sans Office" panose="02000000000000000000" pitchFamily="2" charset="0"/>
            </a:endParaRPr>
          </a:p>
        </p:txBody>
      </p:sp>
      <p:pic>
        <p:nvPicPr>
          <p:cNvPr id="7" name="Bilde 6" descr="Granstangen_liteSymbol_sort.eps">
            <a:extLst>
              <a:ext uri="{FF2B5EF4-FFF2-40B4-BE49-F238E27FC236}">
                <a16:creationId xmlns:a16="http://schemas.microsoft.com/office/drawing/2014/main" id="{9D24650C-969D-1626-A8A9-103650992B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6200" y="6043564"/>
            <a:ext cx="2314600" cy="660449"/>
          </a:xfrm>
          <a:prstGeom prst="rect">
            <a:avLst/>
          </a:prstGeom>
        </p:spPr>
      </p:pic>
      <p:pic>
        <p:nvPicPr>
          <p:cNvPr id="8" name="Bilde 7">
            <a:extLst>
              <a:ext uri="{FF2B5EF4-FFF2-40B4-BE49-F238E27FC236}">
                <a16:creationId xmlns:a16="http://schemas.microsoft.com/office/drawing/2014/main" id="{304A88A5-0EA2-6D8A-B810-70858836B84F}"/>
              </a:ext>
            </a:extLst>
          </p:cNvPr>
          <p:cNvPicPr>
            <a:picLocks noChangeAspect="1"/>
          </p:cNvPicPr>
          <p:nvPr/>
        </p:nvPicPr>
        <p:blipFill>
          <a:blip r:embed="rId3"/>
          <a:stretch>
            <a:fillRect/>
          </a:stretch>
        </p:blipFill>
        <p:spPr>
          <a:xfrm>
            <a:off x="1981201" y="5918202"/>
            <a:ext cx="952499" cy="941337"/>
          </a:xfrm>
          <a:prstGeom prst="rect">
            <a:avLst/>
          </a:prstGeom>
        </p:spPr>
      </p:pic>
    </p:spTree>
    <p:extLst>
      <p:ext uri="{BB962C8B-B14F-4D97-AF65-F5344CB8AC3E}">
        <p14:creationId xmlns:p14="http://schemas.microsoft.com/office/powerpoint/2010/main" val="3860073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effectLst>
                  <a:outerShdw blurRad="38100" dist="38100" dir="2700000" algn="tl">
                    <a:srgbClr val="000000">
                      <a:alpha val="43137"/>
                    </a:srgbClr>
                  </a:outerShdw>
                </a:effectLst>
                <a:latin typeface="Oslo Sans Office" panose="02000000000000000000" pitchFamily="2" charset="0"/>
              </a:rPr>
              <a:t>Eksamen</a:t>
            </a:r>
          </a:p>
        </p:txBody>
      </p:sp>
      <p:sp>
        <p:nvSpPr>
          <p:cNvPr id="3" name="Plassholder for innhold 2"/>
          <p:cNvSpPr>
            <a:spLocks noGrp="1"/>
          </p:cNvSpPr>
          <p:nvPr>
            <p:ph idx="1"/>
          </p:nvPr>
        </p:nvSpPr>
        <p:spPr>
          <a:xfrm>
            <a:off x="1981200" y="1600201"/>
            <a:ext cx="8229600" cy="4318000"/>
          </a:xfrm>
        </p:spPr>
        <p:txBody>
          <a:bodyPr/>
          <a:lstStyle/>
          <a:p>
            <a:pPr marL="0" indent="0">
              <a:buNone/>
            </a:pPr>
            <a:r>
              <a:rPr lang="nb-NO"/>
              <a:t>Eksamen i grunnskolen har følgende eksamensformer: </a:t>
            </a:r>
          </a:p>
          <a:p>
            <a:r>
              <a:rPr lang="nb-NO"/>
              <a:t>Skriftlig eksamen – inntil 5 timer. </a:t>
            </a:r>
          </a:p>
          <a:p>
            <a:pPr lvl="1"/>
            <a:r>
              <a:rPr lang="nb-NO"/>
              <a:t>Norsk, matematikk eller engelsk</a:t>
            </a:r>
          </a:p>
          <a:p>
            <a:r>
              <a:rPr lang="nb-NO"/>
              <a:t>Muntlig eksamen – inntil 30 minutter per elev.</a:t>
            </a:r>
          </a:p>
          <a:p>
            <a:pPr lvl="1"/>
            <a:r>
              <a:rPr lang="nb-NO"/>
              <a:t>Norsk, engelsk, fremmedspråk, samfunnsfag og KRLE</a:t>
            </a:r>
          </a:p>
          <a:p>
            <a:r>
              <a:rPr lang="nb-NO"/>
              <a:t>Muntlig-praktisk eksamen – inntil 45 minutter per elev.</a:t>
            </a:r>
          </a:p>
          <a:p>
            <a:pPr lvl="1"/>
            <a:r>
              <a:rPr lang="nb-NO"/>
              <a:t>Matematikk eller naturfag</a:t>
            </a:r>
          </a:p>
          <a:p>
            <a:endParaRPr lang="nb-NO">
              <a:latin typeface="Oslo Sans Office" panose="02000000000000000000" pitchFamily="2" charset="0"/>
            </a:endParaRPr>
          </a:p>
        </p:txBody>
      </p:sp>
      <p:pic>
        <p:nvPicPr>
          <p:cNvPr id="7" name="Bilde 6" descr="Granstangen_liteSymbol_sor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6200" y="6043564"/>
            <a:ext cx="2314600" cy="660449"/>
          </a:xfrm>
          <a:prstGeom prst="rect">
            <a:avLst/>
          </a:prstGeom>
        </p:spPr>
      </p:pic>
      <p:pic>
        <p:nvPicPr>
          <p:cNvPr id="8" name="Bilde 7"/>
          <p:cNvPicPr>
            <a:picLocks noChangeAspect="1"/>
          </p:cNvPicPr>
          <p:nvPr/>
        </p:nvPicPr>
        <p:blipFill>
          <a:blip r:embed="rId3"/>
          <a:stretch>
            <a:fillRect/>
          </a:stretch>
        </p:blipFill>
        <p:spPr>
          <a:xfrm>
            <a:off x="1981201" y="5918202"/>
            <a:ext cx="952499" cy="941337"/>
          </a:xfrm>
          <a:prstGeom prst="rect">
            <a:avLst/>
          </a:prstGeom>
        </p:spPr>
      </p:pic>
    </p:spTree>
    <p:extLst>
      <p:ext uri="{BB962C8B-B14F-4D97-AF65-F5344CB8AC3E}">
        <p14:creationId xmlns:p14="http://schemas.microsoft.com/office/powerpoint/2010/main" val="2351270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7D1D1-9A8F-DC21-9915-8E81B2E213BB}"/>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9C59347C-B493-F1E5-D119-118BFAD8D09B}"/>
              </a:ext>
            </a:extLst>
          </p:cNvPr>
          <p:cNvSpPr>
            <a:spLocks noGrp="1"/>
          </p:cNvSpPr>
          <p:nvPr>
            <p:ph type="title"/>
          </p:nvPr>
        </p:nvSpPr>
        <p:spPr/>
        <p:txBody>
          <a:bodyPr/>
          <a:lstStyle/>
          <a:p>
            <a:r>
              <a:rPr lang="nb-NO">
                <a:effectLst>
                  <a:outerShdw blurRad="38100" dist="38100" dir="2700000" algn="tl">
                    <a:srgbClr val="000000">
                      <a:alpha val="43137"/>
                    </a:srgbClr>
                  </a:outerShdw>
                </a:effectLst>
                <a:latin typeface="Oslo Sans Office" panose="02000000000000000000" pitchFamily="2" charset="0"/>
              </a:rPr>
              <a:t>Viktige datoer – Skriftlig eksamen</a:t>
            </a:r>
          </a:p>
        </p:txBody>
      </p:sp>
      <p:sp>
        <p:nvSpPr>
          <p:cNvPr id="3" name="Plassholder for innhold 2">
            <a:extLst>
              <a:ext uri="{FF2B5EF4-FFF2-40B4-BE49-F238E27FC236}">
                <a16:creationId xmlns:a16="http://schemas.microsoft.com/office/drawing/2014/main" id="{D7B99817-3FE1-673E-7EDE-55FC624FC4BE}"/>
              </a:ext>
            </a:extLst>
          </p:cNvPr>
          <p:cNvSpPr>
            <a:spLocks noGrp="1"/>
          </p:cNvSpPr>
          <p:nvPr>
            <p:ph idx="1"/>
          </p:nvPr>
        </p:nvSpPr>
        <p:spPr>
          <a:xfrm>
            <a:off x="1981200" y="1600201"/>
            <a:ext cx="8229600" cy="4318000"/>
          </a:xfrm>
        </p:spPr>
        <p:txBody>
          <a:bodyPr/>
          <a:lstStyle/>
          <a:p>
            <a:r>
              <a:rPr lang="nb-NO">
                <a:latin typeface="Oslo Sans Office" panose="02000000000000000000" pitchFamily="2" charset="0"/>
              </a:rPr>
              <a:t>13.mai: Offentliggjøring av skriftlig eksamen</a:t>
            </a:r>
          </a:p>
          <a:p>
            <a:r>
              <a:rPr lang="nb-NO"/>
              <a:t>20.mai: Engelsk eksamen</a:t>
            </a:r>
          </a:p>
          <a:p>
            <a:r>
              <a:rPr lang="nb-NO">
                <a:latin typeface="Oslo Sans Office" panose="02000000000000000000" pitchFamily="2" charset="0"/>
              </a:rPr>
              <a:t>21.mai: Hovedmål</a:t>
            </a:r>
            <a:r>
              <a:rPr lang="nb-NO"/>
              <a:t> eksamen</a:t>
            </a:r>
          </a:p>
          <a:p>
            <a:r>
              <a:rPr lang="nb-NO">
                <a:latin typeface="Oslo Sans Office" panose="02000000000000000000" pitchFamily="2" charset="0"/>
              </a:rPr>
              <a:t>22.mai: </a:t>
            </a:r>
            <a:r>
              <a:rPr lang="nb-NO"/>
              <a:t>Sidemål eksamen</a:t>
            </a:r>
          </a:p>
          <a:p>
            <a:r>
              <a:rPr lang="nb-NO">
                <a:latin typeface="Oslo Sans Office" panose="02000000000000000000" pitchFamily="2" charset="0"/>
              </a:rPr>
              <a:t>26.ma</a:t>
            </a:r>
            <a:r>
              <a:rPr lang="nb-NO"/>
              <a:t>i: Matematikkeksamen</a:t>
            </a:r>
            <a:endParaRPr lang="nb-NO">
              <a:latin typeface="Oslo Sans Office" panose="02000000000000000000" pitchFamily="2" charset="0"/>
            </a:endParaRPr>
          </a:p>
          <a:p>
            <a:endParaRPr lang="nb-NO">
              <a:latin typeface="Oslo Sans Office" panose="02000000000000000000" pitchFamily="2" charset="0"/>
            </a:endParaRPr>
          </a:p>
        </p:txBody>
      </p:sp>
      <p:pic>
        <p:nvPicPr>
          <p:cNvPr id="7" name="Bilde 6" descr="Granstangen_liteSymbol_sort.eps">
            <a:extLst>
              <a:ext uri="{FF2B5EF4-FFF2-40B4-BE49-F238E27FC236}">
                <a16:creationId xmlns:a16="http://schemas.microsoft.com/office/drawing/2014/main" id="{C965B7D2-160A-EDB7-D34E-97C55BDAF2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6200" y="6043564"/>
            <a:ext cx="2314600" cy="660449"/>
          </a:xfrm>
          <a:prstGeom prst="rect">
            <a:avLst/>
          </a:prstGeom>
        </p:spPr>
      </p:pic>
      <p:pic>
        <p:nvPicPr>
          <p:cNvPr id="8" name="Bilde 7">
            <a:extLst>
              <a:ext uri="{FF2B5EF4-FFF2-40B4-BE49-F238E27FC236}">
                <a16:creationId xmlns:a16="http://schemas.microsoft.com/office/drawing/2014/main" id="{2801A54A-0B12-DC59-A274-78C1BFC8D719}"/>
              </a:ext>
            </a:extLst>
          </p:cNvPr>
          <p:cNvPicPr>
            <a:picLocks noChangeAspect="1"/>
          </p:cNvPicPr>
          <p:nvPr/>
        </p:nvPicPr>
        <p:blipFill>
          <a:blip r:embed="rId3"/>
          <a:stretch>
            <a:fillRect/>
          </a:stretch>
        </p:blipFill>
        <p:spPr>
          <a:xfrm>
            <a:off x="1981201" y="5918202"/>
            <a:ext cx="952499" cy="941337"/>
          </a:xfrm>
          <a:prstGeom prst="rect">
            <a:avLst/>
          </a:prstGeom>
        </p:spPr>
      </p:pic>
    </p:spTree>
    <p:extLst>
      <p:ext uri="{BB962C8B-B14F-4D97-AF65-F5344CB8AC3E}">
        <p14:creationId xmlns:p14="http://schemas.microsoft.com/office/powerpoint/2010/main" val="4152205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2565E-1DD8-44F6-30B4-BA429B8C6580}"/>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28B9419A-9EDA-90C9-497D-23FB48742508}"/>
              </a:ext>
            </a:extLst>
          </p:cNvPr>
          <p:cNvSpPr>
            <a:spLocks noGrp="1"/>
          </p:cNvSpPr>
          <p:nvPr>
            <p:ph type="title"/>
          </p:nvPr>
        </p:nvSpPr>
        <p:spPr/>
        <p:txBody>
          <a:bodyPr/>
          <a:lstStyle/>
          <a:p>
            <a:r>
              <a:rPr lang="nb-NO">
                <a:effectLst>
                  <a:outerShdw blurRad="38100" dist="38100" dir="2700000" algn="tl">
                    <a:srgbClr val="000000">
                      <a:alpha val="43137"/>
                    </a:srgbClr>
                  </a:outerShdw>
                </a:effectLst>
                <a:latin typeface="Oslo Sans Office" panose="02000000000000000000" pitchFamily="2" charset="0"/>
              </a:rPr>
              <a:t>Viktige datoer – Muntlig eksamen</a:t>
            </a:r>
          </a:p>
        </p:txBody>
      </p:sp>
      <p:sp>
        <p:nvSpPr>
          <p:cNvPr id="3" name="Plassholder for innhold 2">
            <a:extLst>
              <a:ext uri="{FF2B5EF4-FFF2-40B4-BE49-F238E27FC236}">
                <a16:creationId xmlns:a16="http://schemas.microsoft.com/office/drawing/2014/main" id="{79C4D310-A1E0-E33B-A93C-B30BBC231C61}"/>
              </a:ext>
            </a:extLst>
          </p:cNvPr>
          <p:cNvSpPr>
            <a:spLocks noGrp="1"/>
          </p:cNvSpPr>
          <p:nvPr>
            <p:ph idx="1"/>
          </p:nvPr>
        </p:nvSpPr>
        <p:spPr>
          <a:xfrm>
            <a:off x="1981200" y="1600201"/>
            <a:ext cx="8229600" cy="4318000"/>
          </a:xfrm>
        </p:spPr>
        <p:txBody>
          <a:bodyPr/>
          <a:lstStyle/>
          <a:p>
            <a:r>
              <a:rPr lang="nb-NO">
                <a:latin typeface="Oslo Sans Office" panose="02000000000000000000" pitchFamily="2" charset="0"/>
              </a:rPr>
              <a:t>10.juni: Offentliggjøring av muntlig eksamen pulje 1</a:t>
            </a:r>
          </a:p>
          <a:p>
            <a:r>
              <a:rPr lang="nb-NO"/>
              <a:t>11.juni: Obligatorisk forberedelsesdag pulje 1</a:t>
            </a:r>
          </a:p>
          <a:p>
            <a:r>
              <a:rPr lang="nb-NO">
                <a:latin typeface="Oslo Sans Office" panose="02000000000000000000" pitchFamily="2" charset="0"/>
              </a:rPr>
              <a:t>12.juni: </a:t>
            </a:r>
            <a:r>
              <a:rPr lang="nb-NO"/>
              <a:t>Muntlig eksamen pulje 1</a:t>
            </a:r>
          </a:p>
          <a:p>
            <a:r>
              <a:rPr lang="nb-NO">
                <a:latin typeface="Oslo Sans Office" panose="02000000000000000000" pitchFamily="2" charset="0"/>
              </a:rPr>
              <a:t>12.juni: Offentliggjøring av muntlig eksamen pulje 2</a:t>
            </a:r>
          </a:p>
          <a:p>
            <a:r>
              <a:rPr lang="nb-NO">
                <a:latin typeface="Oslo Sans Office" panose="02000000000000000000" pitchFamily="2" charset="0"/>
              </a:rPr>
              <a:t>15.juni: </a:t>
            </a:r>
            <a:r>
              <a:rPr lang="nb-NO"/>
              <a:t>Obligatorisk forberedelsesdag pulje 2</a:t>
            </a:r>
          </a:p>
          <a:p>
            <a:r>
              <a:rPr lang="nb-NO">
                <a:latin typeface="Oslo Sans Office" panose="02000000000000000000" pitchFamily="2" charset="0"/>
              </a:rPr>
              <a:t>16.juni: Muntlig eksamen pulje 2</a:t>
            </a:r>
            <a:br>
              <a:rPr lang="nb-NO">
                <a:latin typeface="Oslo Sans Office" panose="02000000000000000000" pitchFamily="2" charset="0"/>
              </a:rPr>
            </a:br>
            <a:endParaRPr lang="nb-NO">
              <a:latin typeface="Oslo Sans Office" panose="02000000000000000000" pitchFamily="2" charset="0"/>
            </a:endParaRPr>
          </a:p>
        </p:txBody>
      </p:sp>
      <p:pic>
        <p:nvPicPr>
          <p:cNvPr id="7" name="Bilde 6" descr="Granstangen_liteSymbol_sort.eps">
            <a:extLst>
              <a:ext uri="{FF2B5EF4-FFF2-40B4-BE49-F238E27FC236}">
                <a16:creationId xmlns:a16="http://schemas.microsoft.com/office/drawing/2014/main" id="{32ACE120-E7B6-22D2-BBE7-80E7A8B8B3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6200" y="6043564"/>
            <a:ext cx="2314600" cy="660449"/>
          </a:xfrm>
          <a:prstGeom prst="rect">
            <a:avLst/>
          </a:prstGeom>
        </p:spPr>
      </p:pic>
      <p:pic>
        <p:nvPicPr>
          <p:cNvPr id="8" name="Bilde 7">
            <a:extLst>
              <a:ext uri="{FF2B5EF4-FFF2-40B4-BE49-F238E27FC236}">
                <a16:creationId xmlns:a16="http://schemas.microsoft.com/office/drawing/2014/main" id="{D9245D1B-AEA0-1168-D1E1-C961B53324EF}"/>
              </a:ext>
            </a:extLst>
          </p:cNvPr>
          <p:cNvPicPr>
            <a:picLocks noChangeAspect="1"/>
          </p:cNvPicPr>
          <p:nvPr/>
        </p:nvPicPr>
        <p:blipFill>
          <a:blip r:embed="rId3"/>
          <a:stretch>
            <a:fillRect/>
          </a:stretch>
        </p:blipFill>
        <p:spPr>
          <a:xfrm>
            <a:off x="1981201" y="5918202"/>
            <a:ext cx="952499" cy="941337"/>
          </a:xfrm>
          <a:prstGeom prst="rect">
            <a:avLst/>
          </a:prstGeom>
        </p:spPr>
      </p:pic>
    </p:spTree>
    <p:extLst>
      <p:ext uri="{BB962C8B-B14F-4D97-AF65-F5344CB8AC3E}">
        <p14:creationId xmlns:p14="http://schemas.microsoft.com/office/powerpoint/2010/main" val="3422427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FBBAE40-9659-AE94-0B60-B43080B9432B}"/>
              </a:ext>
            </a:extLst>
          </p:cNvPr>
          <p:cNvSpPr>
            <a:spLocks noGrp="1"/>
          </p:cNvSpPr>
          <p:nvPr>
            <p:ph type="title"/>
          </p:nvPr>
        </p:nvSpPr>
        <p:spPr/>
        <p:txBody>
          <a:bodyPr/>
          <a:lstStyle/>
          <a:p>
            <a:r>
              <a:rPr lang="nb-NO" dirty="0"/>
              <a:t>Fravær eller juks på eksamen</a:t>
            </a:r>
          </a:p>
        </p:txBody>
      </p:sp>
      <p:sp>
        <p:nvSpPr>
          <p:cNvPr id="3" name="Plassholder for innhold 2">
            <a:extLst>
              <a:ext uri="{FF2B5EF4-FFF2-40B4-BE49-F238E27FC236}">
                <a16:creationId xmlns:a16="http://schemas.microsoft.com/office/drawing/2014/main" id="{747391D3-82EA-04C4-C1FB-79FC1197D38E}"/>
              </a:ext>
            </a:extLst>
          </p:cNvPr>
          <p:cNvSpPr>
            <a:spLocks noGrp="1"/>
          </p:cNvSpPr>
          <p:nvPr>
            <p:ph idx="1"/>
          </p:nvPr>
        </p:nvSpPr>
        <p:spPr/>
        <p:txBody>
          <a:bodyPr>
            <a:normAutofit/>
          </a:bodyPr>
          <a:lstStyle/>
          <a:p>
            <a:r>
              <a:rPr lang="nb-NO" dirty="0"/>
              <a:t>Om eleven er syk på eksamensdatoen må det leveres legeerklæring fra samme dag som eksamen </a:t>
            </a:r>
          </a:p>
          <a:p>
            <a:pPr lvl="1"/>
            <a:r>
              <a:rPr lang="nb-NO" dirty="0"/>
              <a:t>Eksamen må nevnes spesifikt: «Eleven kan ikke delta på eksamen»</a:t>
            </a:r>
          </a:p>
          <a:p>
            <a:pPr lvl="1"/>
            <a:r>
              <a:rPr lang="nb-NO" dirty="0"/>
              <a:t>Uten gyldig dokumentasjon vil det fraværet regnes som ugyldig fravær</a:t>
            </a:r>
          </a:p>
          <a:p>
            <a:r>
              <a:rPr lang="nb-NO" dirty="0"/>
              <a:t>Konsekvensene av juks eller forsøk på juks er at elevene</a:t>
            </a:r>
          </a:p>
          <a:p>
            <a:pPr lvl="1"/>
            <a:r>
              <a:rPr lang="nb-NO" dirty="0"/>
              <a:t>får eksamen i faget annullert</a:t>
            </a:r>
          </a:p>
          <a:p>
            <a:pPr lvl="1"/>
            <a:r>
              <a:rPr lang="nb-NO" dirty="0"/>
              <a:t>mister standpunktkarakteren i faget</a:t>
            </a:r>
          </a:p>
          <a:p>
            <a:pPr lvl="1"/>
            <a:r>
              <a:rPr lang="nb-NO" dirty="0"/>
              <a:t>Samme konsekvens om eleven blir bortvist fra eksamen</a:t>
            </a:r>
          </a:p>
          <a:p>
            <a:endParaRPr lang="nb-NO" dirty="0"/>
          </a:p>
          <a:p>
            <a:endParaRPr lang="nb-NO" dirty="0"/>
          </a:p>
          <a:p>
            <a:endParaRPr lang="nb-NO" dirty="0"/>
          </a:p>
        </p:txBody>
      </p:sp>
    </p:spTree>
    <p:extLst>
      <p:ext uri="{BB962C8B-B14F-4D97-AF65-F5344CB8AC3E}">
        <p14:creationId xmlns:p14="http://schemas.microsoft.com/office/powerpoint/2010/main" val="532146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413D6-842B-8E9E-3923-83626C13A73C}"/>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9DF0C3D4-423A-8EE2-6AD6-5EAE2C0976E9}"/>
              </a:ext>
            </a:extLst>
          </p:cNvPr>
          <p:cNvSpPr>
            <a:spLocks noGrp="1"/>
          </p:cNvSpPr>
          <p:nvPr>
            <p:ph type="title"/>
          </p:nvPr>
        </p:nvSpPr>
        <p:spPr/>
        <p:txBody>
          <a:bodyPr/>
          <a:lstStyle/>
          <a:p>
            <a:r>
              <a:rPr lang="nb-NO"/>
              <a:t>Kort om klaging på karakter - eksamen</a:t>
            </a:r>
            <a:endParaRPr lang="nb-NO">
              <a:effectLst>
                <a:outerShdw blurRad="38100" dist="38100" dir="2700000" algn="tl">
                  <a:srgbClr val="000000">
                    <a:alpha val="43137"/>
                  </a:srgbClr>
                </a:outerShdw>
              </a:effectLst>
              <a:latin typeface="Oslo Sans Office" panose="02000000000000000000" pitchFamily="2" charset="0"/>
            </a:endParaRPr>
          </a:p>
        </p:txBody>
      </p:sp>
      <p:sp>
        <p:nvSpPr>
          <p:cNvPr id="3" name="Plassholder for innhold 2">
            <a:extLst>
              <a:ext uri="{FF2B5EF4-FFF2-40B4-BE49-F238E27FC236}">
                <a16:creationId xmlns:a16="http://schemas.microsoft.com/office/drawing/2014/main" id="{072CDE08-0E40-C30F-867D-B60E49450638}"/>
              </a:ext>
            </a:extLst>
          </p:cNvPr>
          <p:cNvSpPr>
            <a:spLocks noGrp="1"/>
          </p:cNvSpPr>
          <p:nvPr>
            <p:ph idx="1"/>
          </p:nvPr>
        </p:nvSpPr>
        <p:spPr>
          <a:xfrm>
            <a:off x="1981200" y="1600201"/>
            <a:ext cx="8229600" cy="4318000"/>
          </a:xfrm>
        </p:spPr>
        <p:txBody>
          <a:bodyPr/>
          <a:lstStyle/>
          <a:p>
            <a:r>
              <a:rPr lang="nb-NO"/>
              <a:t>Skriftlig eksamen – Frist 10 dager etter du fikk vite karakteren. Resultatet av klagen kan være endring av karakterer</a:t>
            </a:r>
          </a:p>
          <a:p>
            <a:r>
              <a:rPr lang="nb-NO"/>
              <a:t>Muntlig eksamen – Frist 10 dager etter eksamen. Kun formelle feil. Hvis du får medhold annulleres karakteren</a:t>
            </a:r>
            <a:br>
              <a:rPr lang="nb-NO">
                <a:latin typeface="Oslo Sans Office" panose="02000000000000000000" pitchFamily="2" charset="0"/>
              </a:rPr>
            </a:br>
            <a:endParaRPr lang="nb-NO">
              <a:latin typeface="Oslo Sans Office" panose="02000000000000000000" pitchFamily="2" charset="0"/>
            </a:endParaRPr>
          </a:p>
        </p:txBody>
      </p:sp>
      <p:pic>
        <p:nvPicPr>
          <p:cNvPr id="7" name="Bilde 6" descr="Granstangen_liteSymbol_sort.eps">
            <a:extLst>
              <a:ext uri="{FF2B5EF4-FFF2-40B4-BE49-F238E27FC236}">
                <a16:creationId xmlns:a16="http://schemas.microsoft.com/office/drawing/2014/main" id="{381DBE5C-532E-1B2F-5355-77AAA391C1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6200" y="6043564"/>
            <a:ext cx="2314600" cy="660449"/>
          </a:xfrm>
          <a:prstGeom prst="rect">
            <a:avLst/>
          </a:prstGeom>
        </p:spPr>
      </p:pic>
      <p:pic>
        <p:nvPicPr>
          <p:cNvPr id="8" name="Bilde 7">
            <a:extLst>
              <a:ext uri="{FF2B5EF4-FFF2-40B4-BE49-F238E27FC236}">
                <a16:creationId xmlns:a16="http://schemas.microsoft.com/office/drawing/2014/main" id="{06C78D6F-F9B5-718C-60D4-3E626F2A0029}"/>
              </a:ext>
            </a:extLst>
          </p:cNvPr>
          <p:cNvPicPr>
            <a:picLocks noChangeAspect="1"/>
          </p:cNvPicPr>
          <p:nvPr/>
        </p:nvPicPr>
        <p:blipFill>
          <a:blip r:embed="rId3"/>
          <a:stretch>
            <a:fillRect/>
          </a:stretch>
        </p:blipFill>
        <p:spPr>
          <a:xfrm>
            <a:off x="1981201" y="5918202"/>
            <a:ext cx="952499" cy="941337"/>
          </a:xfrm>
          <a:prstGeom prst="rect">
            <a:avLst/>
          </a:prstGeom>
        </p:spPr>
      </p:pic>
    </p:spTree>
    <p:extLst>
      <p:ext uri="{BB962C8B-B14F-4D97-AF65-F5344CB8AC3E}">
        <p14:creationId xmlns:p14="http://schemas.microsoft.com/office/powerpoint/2010/main" val="4137083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CD4A6-EB96-7896-FCFB-E8693AEFA0CA}"/>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B41B6347-F1D5-E4AD-F1A2-BC83AAAE2E6F}"/>
              </a:ext>
            </a:extLst>
          </p:cNvPr>
          <p:cNvSpPr>
            <a:spLocks noGrp="1"/>
          </p:cNvSpPr>
          <p:nvPr>
            <p:ph type="title"/>
          </p:nvPr>
        </p:nvSpPr>
        <p:spPr/>
        <p:txBody>
          <a:bodyPr/>
          <a:lstStyle/>
          <a:p>
            <a:r>
              <a:rPr lang="nb-NO"/>
              <a:t>Standpunktkarakter</a:t>
            </a:r>
            <a:endParaRPr lang="nb-NO">
              <a:effectLst>
                <a:outerShdw blurRad="38100" dist="38100" dir="2700000" algn="tl">
                  <a:srgbClr val="000000">
                    <a:alpha val="43137"/>
                  </a:srgbClr>
                </a:outerShdw>
              </a:effectLst>
              <a:latin typeface="Oslo Sans Office" panose="02000000000000000000" pitchFamily="2" charset="0"/>
            </a:endParaRPr>
          </a:p>
        </p:txBody>
      </p:sp>
      <p:sp>
        <p:nvSpPr>
          <p:cNvPr id="3" name="Plassholder for innhold 2">
            <a:extLst>
              <a:ext uri="{FF2B5EF4-FFF2-40B4-BE49-F238E27FC236}">
                <a16:creationId xmlns:a16="http://schemas.microsoft.com/office/drawing/2014/main" id="{E83F6710-435C-6170-0C67-25923CFD9F7D}"/>
              </a:ext>
            </a:extLst>
          </p:cNvPr>
          <p:cNvSpPr>
            <a:spLocks noGrp="1"/>
          </p:cNvSpPr>
          <p:nvPr>
            <p:ph idx="1"/>
          </p:nvPr>
        </p:nvSpPr>
        <p:spPr>
          <a:xfrm>
            <a:off x="1981200" y="1600201"/>
            <a:ext cx="8229600" cy="4318000"/>
          </a:xfrm>
        </p:spPr>
        <p:txBody>
          <a:bodyPr>
            <a:normAutofit lnSpcReduction="10000"/>
          </a:bodyPr>
          <a:lstStyle/>
          <a:p>
            <a:r>
              <a:rPr lang="nb-NO"/>
              <a:t>Standpunkt er en samlet vurdering av kompetansen eleven har ved </a:t>
            </a:r>
            <a:r>
              <a:rPr lang="nb-NO" b="1"/>
              <a:t>slutten</a:t>
            </a:r>
            <a:r>
              <a:rPr lang="nb-NO"/>
              <a:t> av opplæringen</a:t>
            </a:r>
          </a:p>
          <a:p>
            <a:r>
              <a:rPr lang="nb-NO"/>
              <a:t>Det er kompetansemålene i læreplanen som vurderes</a:t>
            </a:r>
          </a:p>
          <a:p>
            <a:r>
              <a:rPr lang="nb-NO"/>
              <a:t>Orden og atferd påvirker ikke fagkarakteren</a:t>
            </a:r>
          </a:p>
          <a:p>
            <a:r>
              <a:rPr lang="nb-NO"/>
              <a:t>Det finnes ikke en fast “snittberegning”</a:t>
            </a:r>
          </a:p>
          <a:p>
            <a:r>
              <a:rPr lang="nb-NO"/>
              <a:t>Faglærere samarbeider i vurderingsarbeidet</a:t>
            </a:r>
          </a:p>
          <a:p>
            <a:r>
              <a:rPr lang="nb-NO"/>
              <a:t>Tilbakemeldinger og karaktersamtaler skal gjøre at karakterene er forutsigbare</a:t>
            </a:r>
          </a:p>
          <a:p>
            <a:pPr marL="0" indent="0">
              <a:buNone/>
            </a:pPr>
            <a:endParaRPr lang="nb-NO">
              <a:latin typeface="Oslo Sans Office" panose="02000000000000000000" pitchFamily="2" charset="0"/>
            </a:endParaRPr>
          </a:p>
        </p:txBody>
      </p:sp>
      <p:pic>
        <p:nvPicPr>
          <p:cNvPr id="7" name="Bilde 6" descr="Granstangen_liteSymbol_sort.eps">
            <a:extLst>
              <a:ext uri="{FF2B5EF4-FFF2-40B4-BE49-F238E27FC236}">
                <a16:creationId xmlns:a16="http://schemas.microsoft.com/office/drawing/2014/main" id="{009C69BF-CE71-95A3-624A-8415BC0609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6200" y="6043564"/>
            <a:ext cx="2314600" cy="660449"/>
          </a:xfrm>
          <a:prstGeom prst="rect">
            <a:avLst/>
          </a:prstGeom>
        </p:spPr>
      </p:pic>
      <p:pic>
        <p:nvPicPr>
          <p:cNvPr id="8" name="Bilde 7">
            <a:extLst>
              <a:ext uri="{FF2B5EF4-FFF2-40B4-BE49-F238E27FC236}">
                <a16:creationId xmlns:a16="http://schemas.microsoft.com/office/drawing/2014/main" id="{86EA37D7-CB0B-4B2B-2600-F643DA2754ED}"/>
              </a:ext>
            </a:extLst>
          </p:cNvPr>
          <p:cNvPicPr>
            <a:picLocks noChangeAspect="1"/>
          </p:cNvPicPr>
          <p:nvPr/>
        </p:nvPicPr>
        <p:blipFill>
          <a:blip r:embed="rId3"/>
          <a:stretch>
            <a:fillRect/>
          </a:stretch>
        </p:blipFill>
        <p:spPr>
          <a:xfrm>
            <a:off x="1981201" y="5918202"/>
            <a:ext cx="952499" cy="941337"/>
          </a:xfrm>
          <a:prstGeom prst="rect">
            <a:avLst/>
          </a:prstGeom>
        </p:spPr>
      </p:pic>
    </p:spTree>
    <p:extLst>
      <p:ext uri="{BB962C8B-B14F-4D97-AF65-F5344CB8AC3E}">
        <p14:creationId xmlns:p14="http://schemas.microsoft.com/office/powerpoint/2010/main" val="163514241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sjon1" id="{F332CAED-A269-4B50-A952-260E3712529C}" vid="{C6E5C74C-4D79-4811-AD41-03C074970AC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a5a66368-d49e-4bf5-af9a-6ccbf48e6655}" enabled="0" method="" siteId="{a5a66368-d49e-4bf5-af9a-6ccbf48e6655}" removed="1"/>
</clbl:labelList>
</file>

<file path=docProps/app.xml><?xml version="1.0" encoding="utf-8"?>
<Properties xmlns="http://schemas.openxmlformats.org/officeDocument/2006/extended-properties" xmlns:vt="http://schemas.openxmlformats.org/officeDocument/2006/docPropsVTypes">
  <Template>blank</Template>
  <TotalTime>0</TotalTime>
  <Words>720</Words>
  <Application>Microsoft Office PowerPoint</Application>
  <PresentationFormat>Widescreen</PresentationFormat>
  <Paragraphs>80</Paragraphs>
  <Slides>13</Slides>
  <Notes>0</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13</vt:i4>
      </vt:variant>
    </vt:vector>
  </HeadingPairs>
  <TitlesOfParts>
    <vt:vector size="18" baseType="lpstr">
      <vt:lpstr>Aptos</vt:lpstr>
      <vt:lpstr>Arial</vt:lpstr>
      <vt:lpstr>Calibri</vt:lpstr>
      <vt:lpstr>Oslo Sans Office</vt:lpstr>
      <vt:lpstr>Office-tema</vt:lpstr>
      <vt:lpstr>PowerPoint-presentasjon</vt:lpstr>
      <vt:lpstr>Agenda</vt:lpstr>
      <vt:lpstr>Skoleball og vitnemålsutdeling</vt:lpstr>
      <vt:lpstr>Eksamen</vt:lpstr>
      <vt:lpstr>Viktige datoer – Skriftlig eksamen</vt:lpstr>
      <vt:lpstr>Viktige datoer – Muntlig eksamen</vt:lpstr>
      <vt:lpstr>Fravær eller juks på eksamen</vt:lpstr>
      <vt:lpstr>Kort om klaging på karakter - eksamen</vt:lpstr>
      <vt:lpstr>Standpunktkarakter</vt:lpstr>
      <vt:lpstr>Standpunktkarakter</vt:lpstr>
      <vt:lpstr>Standpunktkarakter - klage</vt:lpstr>
      <vt:lpstr>Standpunktkarakter - klage</vt:lpstr>
      <vt:lpstr>Spørsmål?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Aleksander Noren</dc:creator>
  <cp:lastModifiedBy>Aleksander Noren</cp:lastModifiedBy>
  <cp:revision>2</cp:revision>
  <dcterms:created xsi:type="dcterms:W3CDTF">2026-02-16T08:21:37Z</dcterms:created>
  <dcterms:modified xsi:type="dcterms:W3CDTF">2026-02-26T14:34:58Z</dcterms:modified>
</cp:coreProperties>
</file>